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591" r:id="rId2"/>
    <p:sldId id="613" r:id="rId3"/>
    <p:sldId id="614" r:id="rId4"/>
    <p:sldId id="615" r:id="rId5"/>
    <p:sldId id="616" r:id="rId6"/>
    <p:sldId id="629" r:id="rId7"/>
    <p:sldId id="617" r:id="rId8"/>
    <p:sldId id="621" r:id="rId9"/>
    <p:sldId id="618" r:id="rId10"/>
    <p:sldId id="619" r:id="rId11"/>
    <p:sldId id="630" r:id="rId12"/>
    <p:sldId id="622" r:id="rId13"/>
    <p:sldId id="623" r:id="rId14"/>
    <p:sldId id="625" r:id="rId15"/>
    <p:sldId id="626" r:id="rId16"/>
    <p:sldId id="627" r:id="rId17"/>
    <p:sldId id="628" r:id="rId18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278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74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a Wong" initials="AW" lastIdx="15" clrIdx="0">
    <p:extLst>
      <p:ext uri="{19B8F6BF-5375-455C-9EA6-DF929625EA0E}">
        <p15:presenceInfo xmlns:p15="http://schemas.microsoft.com/office/powerpoint/2012/main" userId="c122673de520744f" providerId="Windows Live"/>
      </p:ext>
    </p:extLst>
  </p:cmAuthor>
  <p:cmAuthor id="2" name="Anna Leyva" initials="AL" lastIdx="29" clrIdx="1">
    <p:extLst>
      <p:ext uri="{19B8F6BF-5375-455C-9EA6-DF929625EA0E}">
        <p15:presenceInfo xmlns:p15="http://schemas.microsoft.com/office/powerpoint/2012/main" userId="a8e8d4c9492cef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FF"/>
    <a:srgbClr val="B3B3B3"/>
    <a:srgbClr val="FAEC30"/>
    <a:srgbClr val="989898"/>
    <a:srgbClr val="66B5D5"/>
    <a:srgbClr val="E6E6E6"/>
    <a:srgbClr val="00A99D"/>
    <a:srgbClr val="F1F1F0"/>
    <a:srgbClr val="333333"/>
    <a:srgbClr val="D41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2"/>
    <p:restoredTop sz="90563" autoAdjust="0"/>
  </p:normalViewPr>
  <p:slideViewPr>
    <p:cSldViewPr snapToGrid="0" snapToObjects="1">
      <p:cViewPr>
        <p:scale>
          <a:sx n="88" d="100"/>
          <a:sy n="88" d="100"/>
        </p:scale>
        <p:origin x="152" y="488"/>
      </p:cViewPr>
      <p:guideLst>
        <p:guide pos="415"/>
        <p:guide pos="7242"/>
        <p:guide orient="horz" pos="278"/>
        <p:guide orient="horz" pos="4042"/>
        <p:guide pos="211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47539600224534"/>
          <c:y val="6.8156745756890388E-2"/>
          <c:w val="0.82250995349459666"/>
          <c:h val="0.866043819555015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Uncalled</c:v>
                </c:pt>
              </c:strCache>
            </c:strRef>
          </c:tx>
          <c:spPr>
            <a:solidFill>
              <a:srgbClr val="0062FF"/>
            </a:solidFill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2016</c:v>
                </c:pt>
                <c:pt idx="8">
                  <c:v>2019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150000</c:v>
                </c:pt>
                <c:pt idx="1">
                  <c:v>250000</c:v>
                </c:pt>
                <c:pt idx="2">
                  <c:v>3000000</c:v>
                </c:pt>
                <c:pt idx="3">
                  <c:v>6000000</c:v>
                </c:pt>
                <c:pt idx="4">
                  <c:v>8000000</c:v>
                </c:pt>
                <c:pt idx="5">
                  <c:v>15000000</c:v>
                </c:pt>
                <c:pt idx="6">
                  <c:v>16000000</c:v>
                </c:pt>
                <c:pt idx="7">
                  <c:v>19000000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A8-394F-8CDA-412FD96425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Assets</c:v>
                </c:pt>
              </c:strCache>
            </c:strRef>
          </c:tx>
          <c:spPr>
            <a:solidFill>
              <a:srgbClr val="0062FF"/>
            </a:solidFill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2016</c:v>
                </c:pt>
                <c:pt idx="8">
                  <c:v>2019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8">
                  <c:v>31000000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A8-394F-8CDA-412FD96425D4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379ADC"/>
            </a:solidFill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2016</c:v>
                </c:pt>
                <c:pt idx="8">
                  <c:v>2019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A8-394F-8CDA-412FD9642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100"/>
        <c:axId val="-2128519976"/>
        <c:axId val="-2128524408"/>
      </c:barChart>
      <c:catAx>
        <c:axId val="-2128519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0" i="0" baseline="0">
                <a:solidFill>
                  <a:srgbClr val="7F7F7F"/>
                </a:solidFill>
                <a:latin typeface="Proxima Nova" panose="02000506030000020004" pitchFamily="50" charset="0"/>
                <a:cs typeface="Montserrat Light"/>
              </a:defRPr>
            </a:pPr>
            <a:endParaRPr lang="en-US"/>
          </a:p>
        </c:txPr>
        <c:crossAx val="-2128524408"/>
        <c:crosses val="autoZero"/>
        <c:auto val="1"/>
        <c:lblAlgn val="ctr"/>
        <c:lblOffset val="100"/>
        <c:noMultiLvlLbl val="0"/>
      </c:catAx>
      <c:valAx>
        <c:axId val="-2128524408"/>
        <c:scaling>
          <c:orientation val="minMax"/>
          <c:max val="31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&quot;M&quot;" sourceLinked="0"/>
        <c:majorTickMark val="out"/>
        <c:minorTickMark val="none"/>
        <c:tickLblPos val="nextTo"/>
        <c:txPr>
          <a:bodyPr/>
          <a:lstStyle/>
          <a:p>
            <a:pPr>
              <a:defRPr sz="8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Proxima Nova" panose="02000506030000020004" pitchFamily="50" charset="0"/>
                <a:cs typeface="Montserrat Light"/>
              </a:defRPr>
            </a:pPr>
            <a:endParaRPr lang="en-US"/>
          </a:p>
        </c:txPr>
        <c:crossAx val="-2128519976"/>
        <c:crosses val="autoZero"/>
        <c:crossBetween val="between"/>
        <c:majorUnit val="25000000"/>
        <c:dispUnits>
          <c:builtInUnit val="millions"/>
        </c:dispUnits>
      </c:valAx>
      <c:spPr>
        <a:ln>
          <a:noFill/>
        </a:ln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solidFill>
        <a:srgbClr val="0062FF"/>
      </a:solidFill>
    </a:ln>
  </c:spPr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6434"/>
          </a:xfrm>
          <a:prstGeom prst="rect">
            <a:avLst/>
          </a:prstGeom>
        </p:spPr>
        <p:txBody>
          <a:bodyPr vert="horz" lIns="92440" tIns="46220" rIns="92440" bIns="462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6434"/>
          </a:xfrm>
          <a:prstGeom prst="rect">
            <a:avLst/>
          </a:prstGeom>
        </p:spPr>
        <p:txBody>
          <a:bodyPr vert="horz" lIns="92440" tIns="46220" rIns="92440" bIns="46220" rtlCol="0"/>
          <a:lstStyle>
            <a:lvl1pPr algn="r">
              <a:defRPr sz="1200"/>
            </a:lvl1pPr>
          </a:lstStyle>
          <a:p>
            <a:fld id="{28E09062-898C-8848-A920-AE1C336BDF8A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0" tIns="46220" rIns="92440" bIns="462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0" tIns="46220" rIns="92440" bIns="462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19" cy="466433"/>
          </a:xfrm>
          <a:prstGeom prst="rect">
            <a:avLst/>
          </a:prstGeom>
        </p:spPr>
        <p:txBody>
          <a:bodyPr vert="horz" lIns="92440" tIns="46220" rIns="92440" bIns="462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8"/>
            <a:ext cx="2982119" cy="466433"/>
          </a:xfrm>
          <a:prstGeom prst="rect">
            <a:avLst/>
          </a:prstGeom>
        </p:spPr>
        <p:txBody>
          <a:bodyPr vert="horz" lIns="92440" tIns="46220" rIns="92440" bIns="46220" rtlCol="0" anchor="b"/>
          <a:lstStyle>
            <a:lvl1pPr algn="r">
              <a:defRPr sz="1200"/>
            </a:lvl1pPr>
          </a:lstStyle>
          <a:p>
            <a:fld id="{4A473FE9-B1D6-464F-8C0A-8526E2648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4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73FE9-B1D6-464F-8C0A-8526E2648B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27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73FE9-B1D6-464F-8C0A-8526E2648B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5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73FE9-B1D6-464F-8C0A-8526E2648B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0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73FE9-B1D6-464F-8C0A-8526E2648B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9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73FE9-B1D6-464F-8C0A-8526E2648B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6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73FE9-B1D6-464F-8C0A-8526E2648B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11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73FE9-B1D6-464F-8C0A-8526E2648B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14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73FE9-B1D6-464F-8C0A-8526E2648B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56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73FE9-B1D6-464F-8C0A-8526E2648B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5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73FE9-B1D6-464F-8C0A-8526E2648B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97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73FE9-B1D6-464F-8C0A-8526E2648B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9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7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CF556B6-BB29-8E4B-93C2-8E0CBFFF3462}"/>
              </a:ext>
            </a:extLst>
          </p:cNvPr>
          <p:cNvCxnSpPr>
            <a:cxnSpLocks/>
          </p:cNvCxnSpPr>
          <p:nvPr userDrawn="1"/>
        </p:nvCxnSpPr>
        <p:spPr>
          <a:xfrm>
            <a:off x="642206" y="2053763"/>
            <a:ext cx="1977013" cy="0"/>
          </a:xfrm>
          <a:prstGeom prst="line">
            <a:avLst/>
          </a:prstGeom>
          <a:ln w="57150">
            <a:solidFill>
              <a:srgbClr val="006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6B63F62-3B31-CB49-9A68-59B2686C17EE}"/>
              </a:ext>
            </a:extLst>
          </p:cNvPr>
          <p:cNvGrpSpPr/>
          <p:nvPr/>
        </p:nvGrpSpPr>
        <p:grpSpPr>
          <a:xfrm>
            <a:off x="376879" y="385022"/>
            <a:ext cx="1978570" cy="338815"/>
            <a:chOff x="307429" y="350297"/>
            <a:chExt cx="1978570" cy="33881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3F1507-BD57-FA4E-85E0-B3C9CC96E0F7}"/>
                </a:ext>
              </a:extLst>
            </p:cNvPr>
            <p:cNvSpPr txBox="1"/>
            <p:nvPr/>
          </p:nvSpPr>
          <p:spPr>
            <a:xfrm>
              <a:off x="669851" y="370363"/>
              <a:ext cx="16161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Proxima Nova" panose="02000506030000020004" pitchFamily="2" charset="0"/>
                </a:rPr>
                <a:t>CONFIDENTIAL</a:t>
              </a:r>
            </a:p>
          </p:txBody>
        </p:sp>
        <p:pic>
          <p:nvPicPr>
            <p:cNvPr id="7" name="Picture 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763FDA2B-F218-8142-AC06-29406426C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423"/>
            <a:stretch/>
          </p:blipFill>
          <p:spPr>
            <a:xfrm>
              <a:off x="307429" y="350297"/>
              <a:ext cx="368431" cy="33881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A2D3F26-8605-2848-8F1D-821C52C74476}"/>
              </a:ext>
            </a:extLst>
          </p:cNvPr>
          <p:cNvSpPr txBox="1"/>
          <p:nvPr/>
        </p:nvSpPr>
        <p:spPr>
          <a:xfrm>
            <a:off x="119207" y="6371105"/>
            <a:ext cx="4667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F2469105-384A-5C45-8470-01E2640D0C5E}" type="slidenum">
              <a:rPr lang="en-US" sz="1100" spc="300" smtClean="0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latin typeface="Proxima Nova" panose="02000506030000020004" pitchFamily="2" charset="0"/>
              </a:rPr>
              <a:t>‹#›</a:t>
            </a:fld>
            <a:endParaRPr lang="en-US" sz="1100" spc="300" dirty="0">
              <a:solidFill>
                <a:schemeClr val="tx1">
                  <a:lumMod val="50000"/>
                  <a:lumOff val="50000"/>
                  <a:alpha val="20000"/>
                </a:schemeClr>
              </a:solidFill>
              <a:latin typeface="Proxima Nov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9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(Grey)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041BC8-BB37-5D41-B5CA-A114E9C1DDEF}"/>
              </a:ext>
            </a:extLst>
          </p:cNvPr>
          <p:cNvCxnSpPr>
            <a:cxnSpLocks/>
          </p:cNvCxnSpPr>
          <p:nvPr userDrawn="1"/>
        </p:nvCxnSpPr>
        <p:spPr>
          <a:xfrm>
            <a:off x="642206" y="2053763"/>
            <a:ext cx="1977013" cy="0"/>
          </a:xfrm>
          <a:prstGeom prst="line">
            <a:avLst/>
          </a:prstGeom>
          <a:ln w="57150">
            <a:solidFill>
              <a:srgbClr val="006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73442C-B2B5-CC40-A021-9F6481DDEDDE}"/>
              </a:ext>
            </a:extLst>
          </p:cNvPr>
          <p:cNvGrpSpPr/>
          <p:nvPr userDrawn="1"/>
        </p:nvGrpSpPr>
        <p:grpSpPr>
          <a:xfrm>
            <a:off x="376879" y="385022"/>
            <a:ext cx="1978570" cy="338815"/>
            <a:chOff x="307429" y="350297"/>
            <a:chExt cx="1978570" cy="3388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4E8DE3-A9E7-DE40-8937-678ECAADB8FB}"/>
                </a:ext>
              </a:extLst>
            </p:cNvPr>
            <p:cNvSpPr txBox="1"/>
            <p:nvPr/>
          </p:nvSpPr>
          <p:spPr>
            <a:xfrm>
              <a:off x="669851" y="370363"/>
              <a:ext cx="16161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bg1">
                      <a:lumMod val="75000"/>
                      <a:alpha val="20000"/>
                    </a:schemeClr>
                  </a:solidFill>
                  <a:latin typeface="Proxima Nova" panose="02000506030000020004" pitchFamily="2" charset="0"/>
                </a:rPr>
                <a:t>CONFIDENTIAL</a:t>
              </a:r>
            </a:p>
          </p:txBody>
        </p:sp>
        <p:pic>
          <p:nvPicPr>
            <p:cNvPr id="22" name="Picture 21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8FEA8F56-F098-8548-AC8B-C95CF2F64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423"/>
            <a:stretch/>
          </p:blipFill>
          <p:spPr>
            <a:xfrm>
              <a:off x="307429" y="350297"/>
              <a:ext cx="368431" cy="338815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E9302CA-5616-7C4B-ACF9-4E0A4A2A4359}"/>
              </a:ext>
            </a:extLst>
          </p:cNvPr>
          <p:cNvSpPr txBox="1"/>
          <p:nvPr userDrawn="1"/>
        </p:nvSpPr>
        <p:spPr>
          <a:xfrm>
            <a:off x="119207" y="6371105"/>
            <a:ext cx="4667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F2469105-384A-5C45-8470-01E2640D0C5E}" type="slidenum">
              <a:rPr lang="en-US" sz="1100" spc="300" smtClean="0">
                <a:solidFill>
                  <a:schemeClr val="bg1">
                    <a:lumMod val="75000"/>
                    <a:alpha val="20000"/>
                  </a:schemeClr>
                </a:solidFill>
                <a:latin typeface="Proxima Nova" panose="02000506030000020004" pitchFamily="2" charset="0"/>
              </a:rPr>
              <a:t>‹#›</a:t>
            </a:fld>
            <a:endParaRPr lang="en-US" sz="1100" spc="300" dirty="0">
              <a:solidFill>
                <a:schemeClr val="bg1">
                  <a:lumMod val="75000"/>
                  <a:alpha val="20000"/>
                </a:schemeClr>
              </a:solidFill>
              <a:latin typeface="Proxima Nov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6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2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tiff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33A2CA0-6AF5-9C4C-9C52-60C9F0C977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98E9B50-3AB9-EB44-8F14-ADE869C134D5}"/>
              </a:ext>
            </a:extLst>
          </p:cNvPr>
          <p:cNvSpPr/>
          <p:nvPr/>
        </p:nvSpPr>
        <p:spPr>
          <a:xfrm>
            <a:off x="1" y="1"/>
            <a:ext cx="12191999" cy="6857999"/>
          </a:xfrm>
          <a:prstGeom prst="rect">
            <a:avLst/>
          </a:prstGeom>
          <a:gradFill flip="none" rotWithShape="1">
            <a:gsLst>
              <a:gs pos="0">
                <a:srgbClr val="0062FF">
                  <a:alpha val="60000"/>
                </a:srgbClr>
              </a:gs>
              <a:gs pos="100000">
                <a:srgbClr val="0062F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82D7AE-EC3C-2F48-B8E4-89954DEA7995}"/>
              </a:ext>
            </a:extLst>
          </p:cNvPr>
          <p:cNvSpPr/>
          <p:nvPr/>
        </p:nvSpPr>
        <p:spPr>
          <a:xfrm>
            <a:off x="431880" y="5470486"/>
            <a:ext cx="262764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Proxima Nova Semibold" panose="02000506030000020004" pitchFamily="50" charset="0"/>
              </a:rPr>
              <a:t>Seed Stage</a:t>
            </a:r>
            <a:br>
              <a:rPr lang="en-US" sz="2300" dirty="0">
                <a:solidFill>
                  <a:srgbClr val="F9EC31"/>
                </a:solidFill>
                <a:latin typeface="Proxima Nova Semibold" panose="02000506030000020004" pitchFamily="50" charset="0"/>
              </a:rPr>
            </a:br>
            <a:r>
              <a:rPr lang="en-US" sz="2300" dirty="0">
                <a:solidFill>
                  <a:srgbClr val="F9EC31"/>
                </a:solidFill>
                <a:latin typeface="Proxima Nova Semibold" panose="02000506030000020004" pitchFamily="50" charset="0"/>
              </a:rPr>
              <a:t>Pitch Deck Outline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A84CF4-D92A-2B46-ACD6-3C082BC6B62E}"/>
              </a:ext>
            </a:extLst>
          </p:cNvPr>
          <p:cNvGrpSpPr/>
          <p:nvPr/>
        </p:nvGrpSpPr>
        <p:grpSpPr>
          <a:xfrm>
            <a:off x="3076905" y="1442163"/>
            <a:ext cx="6038191" cy="3647098"/>
            <a:chOff x="3105809" y="1263875"/>
            <a:chExt cx="6038191" cy="364709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F83F7B1-BC72-5042-94AD-F809F12A2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7271" y="1263875"/>
              <a:ext cx="4655266" cy="23857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A1E5BB-9555-3F41-80A4-30DF18DE70E3}"/>
                </a:ext>
              </a:extLst>
            </p:cNvPr>
            <p:cNvSpPr/>
            <p:nvPr/>
          </p:nvSpPr>
          <p:spPr>
            <a:xfrm>
              <a:off x="3105809" y="4110754"/>
              <a:ext cx="6038191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300" dirty="0">
                  <a:solidFill>
                    <a:schemeClr val="bg1"/>
                  </a:solidFill>
                  <a:latin typeface="Proxima Nova Semibold" panose="02000506030000020004" pitchFamily="50" charset="0"/>
                </a:rPr>
                <a:t>Championing the founders who are </a:t>
              </a:r>
              <a:br>
                <a:rPr lang="en-US" sz="2300" dirty="0">
                  <a:solidFill>
                    <a:schemeClr val="bg1"/>
                  </a:solidFill>
                  <a:latin typeface="Proxima Nova Semibold" panose="02000506030000020004" pitchFamily="50" charset="0"/>
                </a:rPr>
              </a:br>
              <a:r>
                <a:rPr lang="en-US" sz="2300" dirty="0">
                  <a:solidFill>
                    <a:schemeClr val="bg1"/>
                  </a:solidFill>
                  <a:latin typeface="Proxima Nova Semibold" panose="02000506030000020004" pitchFamily="50" charset="0"/>
                </a:rPr>
                <a:t>redesigning the Everyday Economy.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424AC1-9CF9-2147-AF21-E0A0416784E8}"/>
                </a:ext>
              </a:extLst>
            </p:cNvPr>
            <p:cNvSpPr/>
            <p:nvPr/>
          </p:nvSpPr>
          <p:spPr>
            <a:xfrm>
              <a:off x="4081972" y="3943548"/>
              <a:ext cx="4085864" cy="61732"/>
            </a:xfrm>
            <a:prstGeom prst="rect">
              <a:avLst/>
            </a:prstGeom>
            <a:solidFill>
              <a:srgbClr val="F9E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D1286F4-69B1-E649-BD2C-56C0E959DC45}"/>
              </a:ext>
            </a:extLst>
          </p:cNvPr>
          <p:cNvSpPr/>
          <p:nvPr/>
        </p:nvSpPr>
        <p:spPr>
          <a:xfrm>
            <a:off x="9576838" y="6217858"/>
            <a:ext cx="2214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A1BAF4"/>
                </a:solidFill>
                <a:latin typeface="Proxima Nova Semibold" panose="02000506030000020004" pitchFamily="50" charset="0"/>
              </a:rPr>
              <a:t>NextViewVentures.com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A37F3E-4ADF-584A-AAA7-183EDB298843}"/>
              </a:ext>
            </a:extLst>
          </p:cNvPr>
          <p:cNvSpPr txBox="1"/>
          <p:nvPr/>
        </p:nvSpPr>
        <p:spPr>
          <a:xfrm>
            <a:off x="429217" y="6279413"/>
            <a:ext cx="16353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pc="300" dirty="0">
                <a:solidFill>
                  <a:srgbClr val="648FF5"/>
                </a:solidFill>
                <a:latin typeface="Proxima Nova" panose="02000506030000020004" pitchFamily="2" charset="77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8634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779B9CA-5D94-E747-9371-0269E3663B0B}"/>
              </a:ext>
            </a:extLst>
          </p:cNvPr>
          <p:cNvSpPr/>
          <p:nvPr/>
        </p:nvSpPr>
        <p:spPr>
          <a:xfrm>
            <a:off x="8796529" y="0"/>
            <a:ext cx="3395471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A079ED-39C0-5A41-9090-55097BE49EFC}"/>
              </a:ext>
            </a:extLst>
          </p:cNvPr>
          <p:cNvSpPr txBox="1"/>
          <p:nvPr/>
        </p:nvSpPr>
        <p:spPr>
          <a:xfrm>
            <a:off x="508090" y="1386189"/>
            <a:ext cx="36695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Proxima Nova" panose="02000506030000020004" pitchFamily="2" charset="0"/>
              </a:rPr>
              <a:t>What Do You Want?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80763-01C6-9645-9F57-2ABC07F1E3D7}"/>
              </a:ext>
            </a:extLst>
          </p:cNvPr>
          <p:cNvSpPr/>
          <p:nvPr/>
        </p:nvSpPr>
        <p:spPr>
          <a:xfrm>
            <a:off x="9022448" y="753679"/>
            <a:ext cx="31677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Proxima Nova" panose="02000506030000020004" pitchFamily="2" charset="0"/>
              </a:rPr>
              <a:t>While there’s a place for the full financials in the appendix, a top-level outline around how the capital will be allocated, as well as goal milestones to be accomplish with this set of financing should be included on this slide.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5B2577-D619-9B47-AA89-BF35A426B002}"/>
              </a:ext>
            </a:extLst>
          </p:cNvPr>
          <p:cNvSpPr txBox="1"/>
          <p:nvPr/>
        </p:nvSpPr>
        <p:spPr>
          <a:xfrm>
            <a:off x="9022448" y="438681"/>
            <a:ext cx="1248237" cy="26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0" dirty="0">
                <a:solidFill>
                  <a:srgbClr val="0062FF"/>
                </a:solidFill>
                <a:latin typeface="Proxima Nova" panose="02000506030000020004" pitchFamily="2" charset="77"/>
                <a:ea typeface="Roboto" panose="02000000000000000000" pitchFamily="2" charset="0"/>
              </a:rPr>
              <a:t>Tip: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AC9268-1178-A948-B1F4-389119B71AED}"/>
              </a:ext>
            </a:extLst>
          </p:cNvPr>
          <p:cNvGrpSpPr/>
          <p:nvPr/>
        </p:nvGrpSpPr>
        <p:grpSpPr>
          <a:xfrm>
            <a:off x="500795" y="2296654"/>
            <a:ext cx="6423982" cy="2264689"/>
            <a:chOff x="523278" y="2251423"/>
            <a:chExt cx="6423982" cy="2264689"/>
          </a:xfrm>
        </p:grpSpPr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D696BFB7-31B6-5847-BF18-D27FF8485996}"/>
                </a:ext>
              </a:extLst>
            </p:cNvPr>
            <p:cNvSpPr txBox="1">
              <a:spLocks/>
            </p:cNvSpPr>
            <p:nvPr/>
          </p:nvSpPr>
          <p:spPr>
            <a:xfrm>
              <a:off x="883425" y="3301056"/>
              <a:ext cx="6063835" cy="120539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Arial"/>
                <a:buChar char="•"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oxima Nova" panose="02000506030000020004" pitchFamily="2" charset="0"/>
                  <a:cs typeface="Helvetica Light"/>
                </a:rPr>
                <a:t>Build team of</a:t>
              </a:r>
              <a:r>
                <a:rPr lang="en-US" sz="1600" dirty="0">
                  <a:latin typeface="Proxima Nova" panose="02000506030000020004" pitchFamily="2" charset="0"/>
                  <a:cs typeface="Helvetica Light"/>
                </a:rPr>
                <a:t> </a:t>
              </a:r>
              <a:r>
                <a:rPr lang="en-US" sz="1600" b="1" dirty="0">
                  <a:solidFill>
                    <a:srgbClr val="0062FF"/>
                  </a:solidFill>
                  <a:latin typeface="Proxima Nova" panose="02000506030000020004" pitchFamily="2" charset="0"/>
                  <a:cs typeface="Helvetica Light"/>
                </a:rPr>
                <a:t>[X]</a:t>
              </a:r>
            </a:p>
            <a:p>
              <a:pPr marL="342900" indent="-342900">
                <a:buClr>
                  <a:schemeClr val="tx1"/>
                </a:buClr>
                <a:buFont typeface="Arial"/>
                <a:buChar char="•"/>
              </a:pPr>
              <a:r>
                <a:rPr lang="en-US" sz="1600" b="1" dirty="0">
                  <a:solidFill>
                    <a:srgbClr val="0062FF"/>
                  </a:solidFill>
                  <a:latin typeface="Proxima Nova" panose="02000506030000020004" pitchFamily="2" charset="0"/>
                  <a:cs typeface="Helvetica Light"/>
                </a:rPr>
                <a:t>[Biggest product milestone – e.g. launch beta in X months]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oxima Nova" panose="02000506030000020004" pitchFamily="2" charset="0"/>
                  <a:cs typeface="Helvetica Light"/>
                </a:rPr>
                <a:t>Product/market fit and </a:t>
              </a:r>
              <a:r>
                <a:rPr lang="en-US" sz="1600" b="1" dirty="0">
                  <a:solidFill>
                    <a:srgbClr val="0062FF"/>
                  </a:solidFill>
                  <a:latin typeface="Proxima Nova" panose="02000506030000020004" pitchFamily="2" charset="0"/>
                  <a:cs typeface="Helvetica Light"/>
                </a:rPr>
                <a:t>[X customers/users]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oxima Nova" panose="02000506030000020004" pitchFamily="2" charset="0"/>
                  <a:cs typeface="Helvetica Light"/>
                </a:rPr>
                <a:t>in </a:t>
              </a:r>
              <a:r>
                <a:rPr lang="en-US" sz="1600" b="1" dirty="0">
                  <a:solidFill>
                    <a:srgbClr val="0062FF"/>
                  </a:solidFill>
                  <a:latin typeface="Proxima Nova" panose="02000506030000020004" pitchFamily="2" charset="0"/>
                  <a:cs typeface="Helvetica Light"/>
                </a:rPr>
                <a:t>[X]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oxima Nova" panose="02000506030000020004" pitchFamily="2" charset="0"/>
                  <a:cs typeface="Helvetica Light"/>
                </a:rPr>
                <a:t>months</a:t>
              </a:r>
              <a:endParaRPr lang="en-US" sz="1600" dirty="0">
                <a:solidFill>
                  <a:srgbClr val="40A2CB"/>
                </a:solidFill>
                <a:latin typeface="Proxima Nova" panose="02000506030000020004" pitchFamily="2" charset="0"/>
                <a:cs typeface="Helvetica Light"/>
              </a:endParaRPr>
            </a:p>
          </p:txBody>
        </p:sp>
        <p:sp>
          <p:nvSpPr>
            <p:cNvPr id="5" name="Text Placeholder 5">
              <a:extLst>
                <a:ext uri="{FF2B5EF4-FFF2-40B4-BE49-F238E27FC236}">
                  <a16:creationId xmlns:a16="http://schemas.microsoft.com/office/drawing/2014/main" id="{F9E128CC-150D-3842-9CF0-DB12CBB725D3}"/>
                </a:ext>
              </a:extLst>
            </p:cNvPr>
            <p:cNvSpPr txBox="1">
              <a:spLocks/>
            </p:cNvSpPr>
            <p:nvPr/>
          </p:nvSpPr>
          <p:spPr>
            <a:xfrm>
              <a:off x="1084011" y="2287757"/>
              <a:ext cx="5223005" cy="10036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290" indent="-514290" algn="l" defTabSz="457200" rtl="0" eaLnBrk="1" latinLnBrk="0" hangingPunct="1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buSzPct val="150000"/>
                <a:buFont typeface="Wingdings" charset="2"/>
                <a:buAutoNum type="arabicPlain"/>
                <a:defRPr sz="2400" b="0" i="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oxima Nova" panose="02000506030000020004" pitchFamily="2" charset="0"/>
                  <a:cs typeface="Helvetica Light"/>
                </a:rPr>
                <a:t>We are seeking </a:t>
              </a:r>
              <a:r>
                <a:rPr lang="en-US" sz="2800" dirty="0">
                  <a:solidFill>
                    <a:srgbClr val="0062FF"/>
                  </a:solidFill>
                  <a:latin typeface="Proxima Nova Semibold" panose="02000506030000020004" pitchFamily="2" charset="0"/>
                  <a:cs typeface="Helvetica Light"/>
                </a:rPr>
                <a:t>[$X]</a:t>
              </a:r>
              <a:r>
                <a:rPr lang="en-US" sz="2800" b="1" dirty="0">
                  <a:solidFill>
                    <a:srgbClr val="404040"/>
                  </a:solidFill>
                  <a:latin typeface="Proxima Nova Semibold" panose="02000506030000020004" pitchFamily="2" charset="0"/>
                  <a:cs typeface="Helvetica Light"/>
                </a:rPr>
                <a:t>.</a:t>
              </a:r>
            </a:p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800" dirty="0">
                  <a:solidFill>
                    <a:srgbClr val="404040"/>
                  </a:solidFill>
                  <a:latin typeface="Proxima Nova" panose="02000506030000020004" pitchFamily="2" charset="0"/>
                  <a:cs typeface="Helvetica Light"/>
                </a:rPr>
                <a:t>We aim to</a:t>
              </a:r>
              <a:r>
                <a:rPr lang="en-US" sz="1800" dirty="0">
                  <a:solidFill>
                    <a:srgbClr val="40A2CB"/>
                  </a:solidFill>
                  <a:latin typeface="Proxima Nova" panose="02000506030000020004" pitchFamily="2" charset="0"/>
                  <a:cs typeface="Helvetica Light"/>
                </a:rPr>
                <a:t> </a:t>
              </a:r>
              <a:r>
                <a:rPr lang="en-US" sz="1800" dirty="0">
                  <a:solidFill>
                    <a:srgbClr val="0062FF"/>
                  </a:solidFill>
                  <a:highlight>
                    <a:srgbClr val="FAEC30"/>
                  </a:highlight>
                  <a:latin typeface="Proxima Nova Semibold" panose="02000506030000020004" pitchFamily="2" charset="0"/>
                  <a:cs typeface="Helvetica Light"/>
                </a:rPr>
                <a:t>[major goals] </a:t>
              </a:r>
              <a:r>
                <a:rPr lang="en-US" sz="1800" dirty="0">
                  <a:solidFill>
                    <a:srgbClr val="404040"/>
                  </a:solidFill>
                  <a:latin typeface="Proxima Nova" panose="02000506030000020004" pitchFamily="2" charset="0"/>
                  <a:cs typeface="Helvetica Light"/>
                </a:rPr>
                <a:t>in the next</a:t>
              </a:r>
              <a:r>
                <a:rPr lang="en-US" sz="1800" dirty="0">
                  <a:solidFill>
                    <a:srgbClr val="40A2CB"/>
                  </a:solidFill>
                  <a:latin typeface="Proxima Nova" panose="02000506030000020004" pitchFamily="2" charset="0"/>
                  <a:cs typeface="Helvetica Light"/>
                </a:rPr>
                <a:t> </a:t>
              </a:r>
              <a:r>
                <a:rPr lang="en-US" sz="1800" dirty="0">
                  <a:solidFill>
                    <a:srgbClr val="0062FF"/>
                  </a:solidFill>
                  <a:highlight>
                    <a:srgbClr val="FAEC30"/>
                  </a:highlight>
                  <a:latin typeface="Proxima Nova Semibold" panose="02000506030000020004" pitchFamily="2" charset="0"/>
                  <a:cs typeface="Helvetica Light"/>
                </a:rPr>
                <a:t>[timeframe].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3726166-CA43-1049-8FCA-6BB0881B20C1}"/>
                </a:ext>
              </a:extLst>
            </p:cNvPr>
            <p:cNvSpPr/>
            <p:nvPr/>
          </p:nvSpPr>
          <p:spPr>
            <a:xfrm>
              <a:off x="523278" y="2251423"/>
              <a:ext cx="6344473" cy="2264689"/>
            </a:xfrm>
            <a:prstGeom prst="rect">
              <a:avLst/>
            </a:prstGeom>
            <a:noFill/>
            <a:ln>
              <a:solidFill>
                <a:srgbClr val="006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42D2F5A5-CC42-7241-B62C-2CE8CEB4D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976" y="4921132"/>
            <a:ext cx="7444192" cy="19027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C93B6A-3E24-424D-BF48-2B5FFFDB10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6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9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33A2CA0-6AF5-9C4C-9C52-60C9F0C977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98E9B50-3AB9-EB44-8F14-ADE869C134D5}"/>
              </a:ext>
            </a:extLst>
          </p:cNvPr>
          <p:cNvSpPr/>
          <p:nvPr/>
        </p:nvSpPr>
        <p:spPr>
          <a:xfrm>
            <a:off x="1" y="1"/>
            <a:ext cx="12191999" cy="6857999"/>
          </a:xfrm>
          <a:prstGeom prst="rect">
            <a:avLst/>
          </a:prstGeom>
          <a:gradFill flip="none" rotWithShape="1">
            <a:gsLst>
              <a:gs pos="0">
                <a:srgbClr val="0062FF">
                  <a:alpha val="60000"/>
                </a:srgbClr>
              </a:gs>
              <a:gs pos="100000">
                <a:srgbClr val="0062F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82D7AE-EC3C-2F48-B8E4-89954DEA7995}"/>
              </a:ext>
            </a:extLst>
          </p:cNvPr>
          <p:cNvSpPr/>
          <p:nvPr/>
        </p:nvSpPr>
        <p:spPr>
          <a:xfrm>
            <a:off x="431880" y="5470486"/>
            <a:ext cx="262764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Proxima Nova Semibold" panose="02000506030000020004" pitchFamily="50" charset="0"/>
              </a:rPr>
              <a:t>Seed Stage</a:t>
            </a:r>
            <a:br>
              <a:rPr lang="en-US" sz="2300" dirty="0">
                <a:solidFill>
                  <a:srgbClr val="F9EC31"/>
                </a:solidFill>
                <a:latin typeface="Proxima Nova Semibold" panose="02000506030000020004" pitchFamily="50" charset="0"/>
              </a:rPr>
            </a:br>
            <a:r>
              <a:rPr lang="en-US" sz="2300" dirty="0">
                <a:solidFill>
                  <a:srgbClr val="F9EC31"/>
                </a:solidFill>
                <a:latin typeface="Proxima Nova Semibold" panose="02000506030000020004" pitchFamily="50" charset="0"/>
              </a:rPr>
              <a:t>Pitch Deck Outline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A84CF4-D92A-2B46-ACD6-3C082BC6B62E}"/>
              </a:ext>
            </a:extLst>
          </p:cNvPr>
          <p:cNvGrpSpPr/>
          <p:nvPr/>
        </p:nvGrpSpPr>
        <p:grpSpPr>
          <a:xfrm>
            <a:off x="3076905" y="1442163"/>
            <a:ext cx="6038191" cy="3293155"/>
            <a:chOff x="3105809" y="1263875"/>
            <a:chExt cx="6038191" cy="32931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F83F7B1-BC72-5042-94AD-F809F12A2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7271" y="1263875"/>
              <a:ext cx="4655266" cy="23857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A1E5BB-9555-3F41-80A4-30DF18DE70E3}"/>
                </a:ext>
              </a:extLst>
            </p:cNvPr>
            <p:cNvSpPr/>
            <p:nvPr/>
          </p:nvSpPr>
          <p:spPr>
            <a:xfrm>
              <a:off x="3105809" y="4110754"/>
              <a:ext cx="6038191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300" dirty="0">
                  <a:solidFill>
                    <a:schemeClr val="bg1"/>
                  </a:solidFill>
                  <a:latin typeface="Proxima Nova Semibold" panose="02000506030000020004" pitchFamily="50" charset="0"/>
                </a:rPr>
                <a:t>Appendix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424AC1-9CF9-2147-AF21-E0A0416784E8}"/>
                </a:ext>
              </a:extLst>
            </p:cNvPr>
            <p:cNvSpPr/>
            <p:nvPr/>
          </p:nvSpPr>
          <p:spPr>
            <a:xfrm>
              <a:off x="4081972" y="3943548"/>
              <a:ext cx="4085864" cy="61732"/>
            </a:xfrm>
            <a:prstGeom prst="rect">
              <a:avLst/>
            </a:prstGeom>
            <a:solidFill>
              <a:srgbClr val="F9E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D1286F4-69B1-E649-BD2C-56C0E959DC45}"/>
              </a:ext>
            </a:extLst>
          </p:cNvPr>
          <p:cNvSpPr/>
          <p:nvPr/>
        </p:nvSpPr>
        <p:spPr>
          <a:xfrm>
            <a:off x="9576838" y="6217858"/>
            <a:ext cx="2214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A1BAF4"/>
                </a:solidFill>
                <a:latin typeface="Proxima Nova Semibold" panose="02000506030000020004" pitchFamily="50" charset="0"/>
              </a:rPr>
              <a:t>NextViewVentures.com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A37F3E-4ADF-584A-AAA7-183EDB298843}"/>
              </a:ext>
            </a:extLst>
          </p:cNvPr>
          <p:cNvSpPr txBox="1"/>
          <p:nvPr/>
        </p:nvSpPr>
        <p:spPr>
          <a:xfrm>
            <a:off x="429217" y="6279413"/>
            <a:ext cx="16353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pc="300" dirty="0">
                <a:solidFill>
                  <a:srgbClr val="648FF5"/>
                </a:solidFill>
                <a:latin typeface="Proxima Nova" panose="02000506030000020004" pitchFamily="2" charset="77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59413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29D809-21F2-5E4C-95DE-089993D5A2F4}"/>
              </a:ext>
            </a:extLst>
          </p:cNvPr>
          <p:cNvSpPr txBox="1"/>
          <p:nvPr/>
        </p:nvSpPr>
        <p:spPr>
          <a:xfrm>
            <a:off x="745058" y="3429000"/>
            <a:ext cx="2161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roxima Nova" panose="02000506030000020004" pitchFamily="2" charset="0"/>
              </a:rPr>
              <a:t>Why hasn’t this </a:t>
            </a:r>
          </a:p>
          <a:p>
            <a:r>
              <a:rPr lang="en-US" dirty="0">
                <a:latin typeface="Proxima Nova" panose="02000506030000020004" pitchFamily="2" charset="0"/>
              </a:rPr>
              <a:t>worked in the past?</a:t>
            </a:r>
          </a:p>
          <a:p>
            <a:endParaRPr lang="en-US" dirty="0">
              <a:latin typeface="Proxima Nova" panose="0200050603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7D502E-4913-304D-AAE1-0554F13B7449}"/>
              </a:ext>
            </a:extLst>
          </p:cNvPr>
          <p:cNvSpPr txBox="1"/>
          <p:nvPr/>
        </p:nvSpPr>
        <p:spPr>
          <a:xfrm>
            <a:off x="508090" y="1386189"/>
            <a:ext cx="2334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Proxima Nova" panose="02000506030000020004" pitchFamily="2" charset="0"/>
              </a:rPr>
              <a:t>Competition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E041B8-A930-D64F-AE92-C3A01D523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243" y="744739"/>
            <a:ext cx="6913903" cy="55662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5FDD7-6102-654C-8E7F-EF4B6F89ADA6}"/>
              </a:ext>
            </a:extLst>
          </p:cNvPr>
          <p:cNvSpPr txBox="1"/>
          <p:nvPr/>
        </p:nvSpPr>
        <p:spPr>
          <a:xfrm>
            <a:off x="745058" y="2782669"/>
            <a:ext cx="1860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0" dirty="0">
                <a:solidFill>
                  <a:srgbClr val="0062FF"/>
                </a:solidFill>
                <a:latin typeface="Proxima Nova" panose="02000506030000020004" pitchFamily="2" charset="77"/>
                <a:ea typeface="Roboto" panose="02000000000000000000" pitchFamily="2" charset="0"/>
              </a:rPr>
              <a:t>Answer the question: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B22E0D-188C-C941-8C8B-7FAE62370F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6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20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AFABCE9B-AA8E-AD4F-A9E9-214DEECC4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030" y="1146219"/>
            <a:ext cx="8635909" cy="496277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E233B0F-FA6D-744E-9260-52CB6583CFCC}"/>
              </a:ext>
            </a:extLst>
          </p:cNvPr>
          <p:cNvSpPr txBox="1"/>
          <p:nvPr/>
        </p:nvSpPr>
        <p:spPr>
          <a:xfrm>
            <a:off x="479061" y="924524"/>
            <a:ext cx="24753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Proxima Nova" panose="02000506030000020004" pitchFamily="2" charset="0"/>
              </a:rPr>
              <a:t>Exit </a:t>
            </a:r>
          </a:p>
          <a:p>
            <a:r>
              <a:rPr lang="en-US" sz="3000" b="1" dirty="0">
                <a:latin typeface="Proxima Nova" panose="02000506030000020004" pitchFamily="2" charset="0"/>
              </a:rPr>
              <a:t>Comparisons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BC682-0149-7C44-B95F-147AD0D3D5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6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14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A669983-229E-2141-B6EE-CC5641E22854}"/>
              </a:ext>
            </a:extLst>
          </p:cNvPr>
          <p:cNvSpPr txBox="1">
            <a:spLocks/>
          </p:cNvSpPr>
          <p:nvPr/>
        </p:nvSpPr>
        <p:spPr>
          <a:xfrm>
            <a:off x="3110237" y="704438"/>
            <a:ext cx="8449377" cy="4930140"/>
          </a:xfrm>
          <a:prstGeom prst="rect">
            <a:avLst/>
          </a:prstGeom>
          <a:noFill/>
        </p:spPr>
        <p:txBody>
          <a:bodyPr lIns="101882" tIns="50941" rIns="101882" bIns="5094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Revenue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			</a:t>
            </a: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Q1       Q2       Q3       Q4       </a:t>
            </a: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Year1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 	</a:t>
            </a: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Q1       Q2       Q3       Q4       </a:t>
            </a: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Year2</a:t>
            </a: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	Item			$X        $X        $X       $X	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		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$X        $X        $X       $X	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</a:t>
            </a: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	Item			$X	   $X	      $X       $X      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		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$X        $X        $X       $X	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</a:t>
            </a: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Total Revenue		$X        $X        $X       $X	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		$X        $X        $X       $X	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Proxima Nova Light" panose="02000506030000020004" pitchFamily="2" charset="0"/>
              <a:cs typeface="Helvetica Light"/>
            </a:endParaRP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Proxima Nova Light" panose="02000506030000020004" pitchFamily="2" charset="0"/>
              <a:cs typeface="Helvetica Light"/>
            </a:endParaRP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Cost of goods sold</a:t>
            </a: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	Item			$X        $X        $X       $X	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		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$X        $X        $X       $X	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Proxima Nova Light" panose="02000506030000020004" pitchFamily="2" charset="0"/>
              <a:cs typeface="Helvetica Light"/>
            </a:endParaRP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	Item			$X        $X        $X       $X	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		$X        $X        $X       $X	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Proxima Nova Light" panose="02000506030000020004" pitchFamily="2" charset="0"/>
              <a:cs typeface="Helvetica Light"/>
            </a:endParaRP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Total COGs		$X        $X        $X       $X	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		$X        $X        $X       $X	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Proxima Nova Light" panose="02000506030000020004" pitchFamily="2" charset="0"/>
              <a:cs typeface="Helvetica Light"/>
            </a:endParaRPr>
          </a:p>
          <a:p>
            <a:pPr marL="0" indent="0">
              <a:buNone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Proxima Nova Light" panose="02000506030000020004" pitchFamily="2" charset="0"/>
              <a:cs typeface="Helvetica Light"/>
            </a:endParaRPr>
          </a:p>
          <a:p>
            <a:pPr marL="0" indent="0">
              <a:buNone/>
            </a:pP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Gross Profit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		$X        $X        $X       $X	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		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$X        $X        $X       $X	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	</a:t>
            </a:r>
          </a:p>
          <a:p>
            <a:pPr marL="0" indent="0">
              <a:buNone/>
            </a:pP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Gross Margin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		X%	   X%	      X%     X%      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X%		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X%	   X%	      X%     X%      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X%</a:t>
            </a:r>
            <a:endParaRPr lang="en-US" sz="1400" u="sng" dirty="0">
              <a:solidFill>
                <a:schemeClr val="tx1">
                  <a:lumMod val="75000"/>
                  <a:lumOff val="25000"/>
                </a:schemeClr>
              </a:solidFill>
              <a:latin typeface="Proxima Nova Light" panose="02000506030000020004" pitchFamily="2" charset="0"/>
              <a:cs typeface="Helvetica"/>
            </a:endParaRPr>
          </a:p>
          <a:p>
            <a:pPr marL="0" indent="0">
              <a:buNone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Proxima Nova Light" panose="02000506030000020004" pitchFamily="2" charset="0"/>
              <a:cs typeface="Helvetica Light"/>
            </a:endParaRPr>
          </a:p>
          <a:p>
            <a:pPr marL="0" indent="0">
              <a:buNone/>
            </a:pP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Expenses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	Item			$X        $X        $X       $X	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		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$X        $X        $X       $X	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	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	Item			$X        $X        $X       $X	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		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$X        $X        $X       $X	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	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Total Expenses		$X        $X        $X       $X	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		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$X        $X        $X       $X	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	</a:t>
            </a:r>
          </a:p>
          <a:p>
            <a:pPr marL="0" indent="0">
              <a:buNone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Proxima Nova Light" panose="02000506030000020004" pitchFamily="2" charset="0"/>
              <a:cs typeface="Helvetica Light"/>
            </a:endParaRPr>
          </a:p>
          <a:p>
            <a:pPr marL="0" indent="0">
              <a:buNone/>
            </a:pP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EBITDA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			($X)     ($X)     ($X)     ($X)	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($X)	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$X)     ($X)     ($X)      ($X)   	 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$X)</a:t>
            </a:r>
            <a:endParaRPr lang="en-US" sz="1400" u="sng" dirty="0">
              <a:solidFill>
                <a:schemeClr val="tx1">
                  <a:lumMod val="75000"/>
                  <a:lumOff val="25000"/>
                </a:schemeClr>
              </a:solidFill>
              <a:latin typeface="Proxima Nova Light" panose="02000506030000020004" pitchFamily="2" charset="0"/>
              <a:cs typeface="Helvetica Light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Other Income (Loss) 	($X)     ($X)     ($X)     ($X)	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($X)	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$X)     ($X)     ($X)      ($X)   	 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Proxima Nova Light" panose="02000506030000020004" pitchFamily="2" charset="0"/>
              <a:cs typeface="Helvetica Light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Net Income (Loss) 	($X)     ($X)     ($X)     ($X)	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($X)	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 Light"/>
              </a:rPr>
              <a:t>$X)     ($X)     ($X)      ($X)   	 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Light" panose="02000506030000020004" pitchFamily="2" charset="0"/>
                <a:cs typeface="Helvetica"/>
              </a:rPr>
              <a:t>$X)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Proxima Nova Light" panose="02000506030000020004" pitchFamily="2" charset="0"/>
              <a:cs typeface="Helvetica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AEA84-8878-6147-B0D7-4DB2B90E0B6D}"/>
              </a:ext>
            </a:extLst>
          </p:cNvPr>
          <p:cNvSpPr txBox="1"/>
          <p:nvPr/>
        </p:nvSpPr>
        <p:spPr>
          <a:xfrm>
            <a:off x="508090" y="1386189"/>
            <a:ext cx="19351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Proxima Nova" panose="02000506030000020004" pitchFamily="2" charset="0"/>
              </a:rPr>
              <a:t>Financials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B6B4EE-0DBA-EE4C-83EB-BFEE38C019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6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75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FFE4229-F835-A240-8D30-296AC25ED161}"/>
              </a:ext>
            </a:extLst>
          </p:cNvPr>
          <p:cNvGrpSpPr/>
          <p:nvPr/>
        </p:nvGrpSpPr>
        <p:grpSpPr>
          <a:xfrm>
            <a:off x="3353822" y="1513668"/>
            <a:ext cx="8330088" cy="4700283"/>
            <a:chOff x="3041468" y="1470125"/>
            <a:chExt cx="8330088" cy="47002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03C7F15-74A9-7E42-BB11-59D5AF168229}"/>
                </a:ext>
              </a:extLst>
            </p:cNvPr>
            <p:cNvSpPr/>
            <p:nvPr/>
          </p:nvSpPr>
          <p:spPr>
            <a:xfrm>
              <a:off x="3041468" y="1509333"/>
              <a:ext cx="2300763" cy="3420758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oxima Nova" panose="02000506030000020004" pitchFamily="2" charset="0"/>
                  <a:cs typeface="Helvetica Light"/>
                </a:rPr>
                <a:t>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B2C0D4C-6AE4-EE47-B030-B5450B1E9A41}"/>
                </a:ext>
              </a:extLst>
            </p:cNvPr>
            <p:cNvSpPr/>
            <p:nvPr/>
          </p:nvSpPr>
          <p:spPr>
            <a:xfrm>
              <a:off x="5051243" y="2749650"/>
              <a:ext cx="2300763" cy="3420758"/>
            </a:xfrm>
            <a:prstGeom prst="rect">
              <a:avLst/>
            </a:prstGeom>
            <a:solidFill>
              <a:srgbClr val="0062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oxima Nova" panose="02000506030000020004" pitchFamily="2" charset="0"/>
                  <a:cs typeface="Helvetica Light"/>
                </a:rPr>
                <a:t>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D3C1E7-C66D-0B44-8A57-21CD907B2E4B}"/>
                </a:ext>
              </a:extLst>
            </p:cNvPr>
            <p:cNvSpPr/>
            <p:nvPr/>
          </p:nvSpPr>
          <p:spPr>
            <a:xfrm>
              <a:off x="7061018" y="1470125"/>
              <a:ext cx="2300763" cy="3420758"/>
            </a:xfrm>
            <a:prstGeom prst="rect">
              <a:avLst/>
            </a:prstGeom>
            <a:solidFill>
              <a:srgbClr val="FAEC3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oxima Nova" panose="02000506030000020004" pitchFamily="2" charset="0"/>
                  <a:cs typeface="Helvetica Light"/>
                </a:rPr>
                <a:t>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CE4C13-F380-3D44-967D-136E36136BF4}"/>
                </a:ext>
              </a:extLst>
            </p:cNvPr>
            <p:cNvSpPr/>
            <p:nvPr/>
          </p:nvSpPr>
          <p:spPr>
            <a:xfrm>
              <a:off x="9070793" y="2749650"/>
              <a:ext cx="2300763" cy="342075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oxima Nova" panose="02000506030000020004" pitchFamily="2" charset="0"/>
                  <a:cs typeface="Helvetica Light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DF5E4C6-4347-B948-9947-8E03C3FA7A90}"/>
              </a:ext>
            </a:extLst>
          </p:cNvPr>
          <p:cNvSpPr txBox="1"/>
          <p:nvPr/>
        </p:nvSpPr>
        <p:spPr>
          <a:xfrm>
            <a:off x="508090" y="1386189"/>
            <a:ext cx="26404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Proxima Nova" panose="02000506030000020004" pitchFamily="2" charset="0"/>
              </a:rPr>
              <a:t>Product Shots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CA652E-8F22-BB41-924E-0AE213D204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6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73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B49A820-BAC0-A648-B83C-2445FE72B7A3}"/>
              </a:ext>
            </a:extLst>
          </p:cNvPr>
          <p:cNvSpPr/>
          <p:nvPr/>
        </p:nvSpPr>
        <p:spPr>
          <a:xfrm>
            <a:off x="8796529" y="0"/>
            <a:ext cx="3395471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9409D-ECFA-9844-825A-097D48BDDD02}"/>
              </a:ext>
            </a:extLst>
          </p:cNvPr>
          <p:cNvSpPr txBox="1"/>
          <p:nvPr/>
        </p:nvSpPr>
        <p:spPr>
          <a:xfrm>
            <a:off x="9076592" y="278193"/>
            <a:ext cx="21467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  <a:cs typeface="Helvetica Light"/>
              </a:rPr>
              <a:t>Data Point</a:t>
            </a:r>
          </a:p>
          <a:p>
            <a:pPr marL="285750" indent="-285750">
              <a:buFont typeface="Arial"/>
              <a:buChar char="•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  <a:cs typeface="Helvetica Light"/>
              </a:rPr>
              <a:t>Data Point</a:t>
            </a:r>
          </a:p>
          <a:p>
            <a:pPr marL="285750" indent="-285750">
              <a:buFont typeface="Arial"/>
              <a:buChar char="•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  <a:cs typeface="Helvetica Light"/>
              </a:rPr>
              <a:t>Data Point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B4C13-DE96-E84C-9681-43C19BE908FD}"/>
              </a:ext>
            </a:extLst>
          </p:cNvPr>
          <p:cNvSpPr txBox="1"/>
          <p:nvPr/>
        </p:nvSpPr>
        <p:spPr>
          <a:xfrm>
            <a:off x="508090" y="1386189"/>
            <a:ext cx="35253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Proxima Nova" panose="02000506030000020004" pitchFamily="2" charset="0"/>
              </a:rPr>
              <a:t>Traction Deep Dive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265CDE1-A2A9-C54F-98ED-506172DB3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3292" y="2919603"/>
            <a:ext cx="1998211" cy="199821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026E91F-479E-A24A-95A0-91493EFED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353" y="4472705"/>
            <a:ext cx="1998212" cy="199821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830853C-6954-D745-8170-977F2DC7A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79565" y="664082"/>
            <a:ext cx="1998211" cy="199821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C00797F-F3C2-8741-B326-A4E46D78A6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18146">
            <a:off x="2765429" y="3608330"/>
            <a:ext cx="770012" cy="8305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15090E-BD87-E54E-9B42-4B044DD274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18146">
            <a:off x="5426497" y="1786296"/>
            <a:ext cx="770012" cy="8305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D610C74-D154-0647-A45A-EE49E85D9B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6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87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7F4BC10-59E8-544D-B078-741E80720270}"/>
              </a:ext>
            </a:extLst>
          </p:cNvPr>
          <p:cNvSpPr/>
          <p:nvPr/>
        </p:nvSpPr>
        <p:spPr>
          <a:xfrm rot="16200000">
            <a:off x="-769190" y="3162025"/>
            <a:ext cx="4845617" cy="3041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C00C6DA-42D9-714E-B447-0539BA910781}"/>
              </a:ext>
            </a:extLst>
          </p:cNvPr>
          <p:cNvSpPr/>
          <p:nvPr/>
        </p:nvSpPr>
        <p:spPr>
          <a:xfrm>
            <a:off x="318999" y="3028913"/>
            <a:ext cx="28551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  <a:cs typeface="Helvetica Light"/>
              </a:rPr>
              <a:t>In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  <a:cs typeface="Helvetica Light"/>
              </a:rPr>
              <a:t>ONE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  <a:cs typeface="Helvetica Light"/>
              </a:rPr>
              <a:t> slide, convey how you’ll drive growth through one of the following :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2" charset="0"/>
              <a:cs typeface="Helvetica Light"/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b="1" dirty="0">
                <a:solidFill>
                  <a:srgbClr val="0062FF"/>
                </a:solidFill>
                <a:highlight>
                  <a:srgbClr val="FAEC30"/>
                </a:highlight>
                <a:latin typeface="Proxima Nova" panose="02000506030000020004" pitchFamily="2" charset="0"/>
                <a:cs typeface="Helvetica Light"/>
              </a:rPr>
              <a:t>Your actual marketing funnel and results to date</a:t>
            </a:r>
          </a:p>
          <a:p>
            <a:pPr>
              <a:buFont typeface="Wingdings" charset="2"/>
              <a:buAutoNum type="arabicPeriod"/>
            </a:pPr>
            <a:r>
              <a:rPr lang="en-US" dirty="0">
                <a:solidFill>
                  <a:srgbClr val="989898"/>
                </a:solidFill>
                <a:latin typeface="Proxima Nova" panose="02000506030000020004" pitchFamily="2" charset="0"/>
                <a:cs typeface="Helvetica Light"/>
              </a:rPr>
              <a:t>Your product’s built-in growth drivers (referrals, network effects, etc.)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rgbClr val="989898"/>
                </a:solidFill>
                <a:latin typeface="Proxima Nova" panose="02000506030000020004" pitchFamily="2" charset="0"/>
                <a:cs typeface="Helvetica Light"/>
              </a:rPr>
              <a:t>Proposed tactics you plan to deploy over time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5F2C17-F9EA-174C-BE90-7C60329CA4B5}"/>
              </a:ext>
            </a:extLst>
          </p:cNvPr>
          <p:cNvSpPr txBox="1"/>
          <p:nvPr/>
        </p:nvSpPr>
        <p:spPr>
          <a:xfrm>
            <a:off x="318999" y="2520087"/>
            <a:ext cx="1248237" cy="26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0" dirty="0">
                <a:solidFill>
                  <a:srgbClr val="0062FF"/>
                </a:solidFill>
                <a:latin typeface="Proxima Nova" panose="02000506030000020004" pitchFamily="2" charset="77"/>
                <a:ea typeface="Roboto" panose="02000000000000000000" pitchFamily="2" charset="0"/>
              </a:rPr>
              <a:t>Tip: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846CC5-3976-164A-887A-3E9CA8EF5465}"/>
              </a:ext>
            </a:extLst>
          </p:cNvPr>
          <p:cNvSpPr txBox="1"/>
          <p:nvPr/>
        </p:nvSpPr>
        <p:spPr>
          <a:xfrm>
            <a:off x="541956" y="980935"/>
            <a:ext cx="20505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Proxima Nova" panose="02000506030000020004" pitchFamily="2" charset="0"/>
              </a:rPr>
              <a:t>Marketing </a:t>
            </a:r>
          </a:p>
          <a:p>
            <a:r>
              <a:rPr lang="en-US" sz="3000" b="1" dirty="0">
                <a:latin typeface="Proxima Nova" panose="02000506030000020004" pitchFamily="2" charset="0"/>
              </a:rPr>
              <a:t>Deep Dive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65D4DD8-B442-4045-9F38-5C319102F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808" y="979566"/>
            <a:ext cx="8349193" cy="5465667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00AED2AC-65F9-2944-9DA5-998EAAB6BF7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750074" flipH="1" flipV="1">
            <a:off x="2956650" y="3768894"/>
            <a:ext cx="971286" cy="10522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CA12FC-B04C-4349-888C-C00EB11EB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6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1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1CD2B56-7196-2548-824C-9150A71F3B02}"/>
              </a:ext>
            </a:extLst>
          </p:cNvPr>
          <p:cNvSpPr txBox="1"/>
          <p:nvPr/>
        </p:nvSpPr>
        <p:spPr>
          <a:xfrm>
            <a:off x="4728641" y="3809705"/>
            <a:ext cx="22526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600" b="1" dirty="0">
                <a:solidFill>
                  <a:srgbClr val="0062FF"/>
                </a:solidFill>
                <a:latin typeface="Proxima Nova" panose="02000506030000020004" pitchFamily="50" charset="0"/>
              </a:rPr>
              <a:t>NAME</a:t>
            </a:r>
          </a:p>
          <a:p>
            <a: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Proxima Nova" panose="02000506030000020004" pitchFamily="2" charset="77"/>
              </a:rPr>
              <a:t>Title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FF72B8-2544-9245-8728-B216F82A37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6919" y="5940421"/>
            <a:ext cx="1712343" cy="85617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FD34C27-E64C-EB4C-B3F4-55C7EA7E4E09}"/>
              </a:ext>
            </a:extLst>
          </p:cNvPr>
          <p:cNvGrpSpPr/>
          <p:nvPr/>
        </p:nvGrpSpPr>
        <p:grpSpPr>
          <a:xfrm>
            <a:off x="8424629" y="2242363"/>
            <a:ext cx="1404000" cy="1404000"/>
            <a:chOff x="4448048" y="2399767"/>
            <a:chExt cx="1404000" cy="14040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78EB232-FFCB-3F4F-AB07-8C04E2DC77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48048" y="2399767"/>
              <a:ext cx="1404000" cy="1404000"/>
            </a:xfrm>
            <a:prstGeom prst="ellipse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B722354-44D1-6447-91FD-9BA1278263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48048" y="2399767"/>
              <a:ext cx="1404000" cy="1404000"/>
            </a:xfrm>
            <a:prstGeom prst="ellipse">
              <a:avLst/>
            </a:prstGeom>
            <a:grpFill/>
            <a:ln w="57150">
              <a:solidFill>
                <a:srgbClr val="006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52FF730-0CF9-1346-8FBA-8D3977FBEA18}"/>
              </a:ext>
            </a:extLst>
          </p:cNvPr>
          <p:cNvGrpSpPr/>
          <p:nvPr/>
        </p:nvGrpSpPr>
        <p:grpSpPr>
          <a:xfrm>
            <a:off x="5166798" y="2242363"/>
            <a:ext cx="1404000" cy="1404000"/>
            <a:chOff x="2582802" y="2421722"/>
            <a:chExt cx="1404000" cy="1404000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CA70CE4-B54D-3B47-AD4A-6BF13592CC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82802" y="2421722"/>
              <a:ext cx="1404000" cy="1404000"/>
            </a:xfrm>
            <a:prstGeom prst="ellipse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9308562-BACE-0645-B2E7-2E65BED2FA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82802" y="2421722"/>
              <a:ext cx="1404000" cy="1404000"/>
            </a:xfrm>
            <a:prstGeom prst="ellipse">
              <a:avLst/>
            </a:prstGeom>
            <a:grpFill/>
            <a:ln w="57150">
              <a:solidFill>
                <a:srgbClr val="006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C451B2-284A-1349-A009-EA45619E2A74}"/>
              </a:ext>
            </a:extLst>
          </p:cNvPr>
          <p:cNvGrpSpPr/>
          <p:nvPr/>
        </p:nvGrpSpPr>
        <p:grpSpPr>
          <a:xfrm>
            <a:off x="1805750" y="2242363"/>
            <a:ext cx="1404000" cy="1404000"/>
            <a:chOff x="757594" y="2413974"/>
            <a:chExt cx="1404000" cy="14040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47CBCE1-372F-5A46-BB28-D78CC94C91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7594" y="2413974"/>
              <a:ext cx="1404000" cy="1404000"/>
            </a:xfrm>
            <a:prstGeom prst="ellipse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7E64246-EEAB-4149-B11A-92CAB417EC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7594" y="2413974"/>
              <a:ext cx="1404000" cy="1404000"/>
            </a:xfrm>
            <a:prstGeom prst="ellipse">
              <a:avLst/>
            </a:prstGeom>
            <a:grpFill/>
            <a:ln w="57150">
              <a:solidFill>
                <a:srgbClr val="006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3EB9220-B2F4-214A-96F6-475E0AF05F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514" y="6212261"/>
            <a:ext cx="1109524" cy="3946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F48C119-A12C-6642-9EE7-99486A86F9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406" y="6222349"/>
            <a:ext cx="1191746" cy="292315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410E8BB3-B3D2-D64F-9969-083A544A963A}"/>
              </a:ext>
            </a:extLst>
          </p:cNvPr>
          <p:cNvSpPr txBox="1"/>
          <p:nvPr/>
        </p:nvSpPr>
        <p:spPr>
          <a:xfrm>
            <a:off x="549682" y="1386602"/>
            <a:ext cx="2335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33333"/>
                </a:solidFill>
                <a:latin typeface="Proxima Nova" panose="02000506030000020004" pitchFamily="2" charset="77"/>
              </a:rPr>
              <a:t>Team Slide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5203875-A566-4049-A68C-AE28E1983740}"/>
              </a:ext>
            </a:extLst>
          </p:cNvPr>
          <p:cNvSpPr txBox="1"/>
          <p:nvPr/>
        </p:nvSpPr>
        <p:spPr>
          <a:xfrm>
            <a:off x="1383379" y="3802464"/>
            <a:ext cx="22526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600" b="1" dirty="0">
                <a:solidFill>
                  <a:srgbClr val="0062FF"/>
                </a:solidFill>
                <a:latin typeface="Proxima Nova" panose="02000506030000020004" pitchFamily="50" charset="0"/>
              </a:rPr>
              <a:t>NAME</a:t>
            </a:r>
          </a:p>
          <a:p>
            <a: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Proxima Nova" panose="02000506030000020004" pitchFamily="2" charset="77"/>
              </a:rPr>
              <a:t>Title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E8A3D4-584C-284A-A155-AF3B9C6C6D15}"/>
              </a:ext>
            </a:extLst>
          </p:cNvPr>
          <p:cNvSpPr txBox="1"/>
          <p:nvPr/>
        </p:nvSpPr>
        <p:spPr>
          <a:xfrm>
            <a:off x="8073903" y="3808204"/>
            <a:ext cx="22526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600" b="1" dirty="0">
                <a:solidFill>
                  <a:srgbClr val="0062FF"/>
                </a:solidFill>
                <a:latin typeface="Proxima Nova" panose="02000506030000020004" pitchFamily="50" charset="0"/>
              </a:rPr>
              <a:t>NAME</a:t>
            </a:r>
          </a:p>
          <a:p>
            <a: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Proxima Nova" panose="02000506030000020004" pitchFamily="2" charset="77"/>
              </a:rPr>
              <a:t>Title 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2A502B4A-0A62-B54B-B4E0-91268ABA5F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9247" y="4288889"/>
            <a:ext cx="1357902" cy="53860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C8715807-87A2-EE4D-8A25-678ABCD7C396}"/>
              </a:ext>
            </a:extLst>
          </p:cNvPr>
          <p:cNvSpPr txBox="1"/>
          <p:nvPr/>
        </p:nvSpPr>
        <p:spPr>
          <a:xfrm>
            <a:off x="1916776" y="4973204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Proxima Nova Light" panose="02000506030000020004" pitchFamily="2" charset="0"/>
              </a:rPr>
              <a:t>Role/Expertise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3DB546B-FF45-3D4F-AAEB-B9B9845C23EE}"/>
              </a:ext>
            </a:extLst>
          </p:cNvPr>
          <p:cNvSpPr txBox="1"/>
          <p:nvPr/>
        </p:nvSpPr>
        <p:spPr>
          <a:xfrm>
            <a:off x="1950514" y="5806893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Proxima Nova Light" panose="02000506030000020004" pitchFamily="2" charset="0"/>
              </a:rPr>
              <a:t>Role/Expertise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AC56101-8353-694E-A568-A436BE217EBE}"/>
              </a:ext>
            </a:extLst>
          </p:cNvPr>
          <p:cNvSpPr txBox="1"/>
          <p:nvPr/>
        </p:nvSpPr>
        <p:spPr>
          <a:xfrm>
            <a:off x="5327779" y="4958052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Proxima Nova Light" panose="02000506030000020004" pitchFamily="2" charset="0"/>
              </a:rPr>
              <a:t>Role/Expertise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500AA2E-3569-5144-A1EE-FEEABD27650F}"/>
              </a:ext>
            </a:extLst>
          </p:cNvPr>
          <p:cNvSpPr txBox="1"/>
          <p:nvPr/>
        </p:nvSpPr>
        <p:spPr>
          <a:xfrm>
            <a:off x="5327779" y="5841182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Proxima Nova Light" panose="02000506030000020004" pitchFamily="2" charset="0"/>
              </a:rPr>
              <a:t>Role/Expertise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A464AF9-EC85-CF4C-A4BB-3A4AEE407056}"/>
              </a:ext>
            </a:extLst>
          </p:cNvPr>
          <p:cNvSpPr txBox="1"/>
          <p:nvPr/>
        </p:nvSpPr>
        <p:spPr>
          <a:xfrm>
            <a:off x="8721913" y="4819552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Proxima Nova Light" panose="02000506030000020004" pitchFamily="2" charset="0"/>
              </a:rPr>
              <a:t>Role/Expertise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0E413FD-88FC-1D49-A3D7-FA163E8A3021}"/>
              </a:ext>
            </a:extLst>
          </p:cNvPr>
          <p:cNvSpPr txBox="1"/>
          <p:nvPr/>
        </p:nvSpPr>
        <p:spPr>
          <a:xfrm>
            <a:off x="8685367" y="5843275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Proxima Nova Light" panose="02000506030000020004" pitchFamily="2" charset="0"/>
              </a:rPr>
              <a:t>Role/Expertise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81EED-1254-E041-9615-67F319A4D1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7583" y="4171740"/>
            <a:ext cx="937491" cy="92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F1767B-39EB-194F-AC13-505D31CC15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9702" y="5169068"/>
            <a:ext cx="1121339" cy="738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F396E6-F448-E64A-84E8-90AF44FC76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69247" y="5159087"/>
            <a:ext cx="1448594" cy="6688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D469E2-CDEE-8145-8579-BB76EA41F3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05750" y="5256370"/>
            <a:ext cx="1521159" cy="6441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88C7E9-F824-E040-9B89-9EC84D361A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6898" y="4392969"/>
            <a:ext cx="1102673" cy="5545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16F58C-FF92-F947-83D2-0887A6C94C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6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0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6C41849-BD4C-8F46-B467-DC27238DD3FD}"/>
              </a:ext>
            </a:extLst>
          </p:cNvPr>
          <p:cNvSpPr/>
          <p:nvPr/>
        </p:nvSpPr>
        <p:spPr>
          <a:xfrm>
            <a:off x="8796529" y="0"/>
            <a:ext cx="3395471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131F5-25D1-714A-8428-F70EC568A130}"/>
              </a:ext>
            </a:extLst>
          </p:cNvPr>
          <p:cNvSpPr txBox="1"/>
          <p:nvPr/>
        </p:nvSpPr>
        <p:spPr>
          <a:xfrm>
            <a:off x="549682" y="1386602"/>
            <a:ext cx="3309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33333"/>
                </a:solidFill>
                <a:latin typeface="Proxima Nova" panose="02000506030000020004" pitchFamily="2" charset="77"/>
              </a:rPr>
              <a:t>What Do You Do?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777027-2AED-0C4B-A3A6-DD711D270160}"/>
              </a:ext>
            </a:extLst>
          </p:cNvPr>
          <p:cNvGrpSpPr/>
          <p:nvPr/>
        </p:nvGrpSpPr>
        <p:grpSpPr>
          <a:xfrm>
            <a:off x="9003758" y="426492"/>
            <a:ext cx="2883442" cy="4700365"/>
            <a:chOff x="4498848" y="3581640"/>
            <a:chExt cx="6088339" cy="47003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C22010-4804-3D43-8B66-C4CA8DA2D9FF}"/>
                </a:ext>
              </a:extLst>
            </p:cNvPr>
            <p:cNvSpPr txBox="1"/>
            <p:nvPr/>
          </p:nvSpPr>
          <p:spPr>
            <a:xfrm>
              <a:off x="4498848" y="3581640"/>
              <a:ext cx="4157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pc="100" dirty="0">
                  <a:solidFill>
                    <a:srgbClr val="0062FF"/>
                  </a:solidFill>
                  <a:latin typeface="Proxima Nova" panose="02000506030000020004" pitchFamily="2" charset="77"/>
                  <a:ea typeface="Roboto" panose="02000000000000000000" pitchFamily="2" charset="0"/>
                </a:rPr>
                <a:t>Tip: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346F88-CC6C-C946-B0E1-74F3BF294E9E}"/>
                </a:ext>
              </a:extLst>
            </p:cNvPr>
            <p:cNvSpPr txBox="1"/>
            <p:nvPr/>
          </p:nvSpPr>
          <p:spPr>
            <a:xfrm>
              <a:off x="4498850" y="4034688"/>
              <a:ext cx="6088337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pc="5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pPr>
                <a:buClr>
                  <a:srgbClr val="0062FF"/>
                </a:buClr>
              </a:pPr>
              <a:r>
                <a:rPr lang="en-US" dirty="0">
                  <a:solidFill>
                    <a:srgbClr val="222222"/>
                  </a:solidFill>
                  <a:latin typeface="Proxima Nova" panose="02000506030000020004" pitchFamily="2" charset="0"/>
                  <a:ea typeface="Times New Roman" panose="02020603050405020304" pitchFamily="18" charset="0"/>
                </a:rPr>
                <a:t>You want a 1-2 sentence statement about what you are doing, along with some visual cues that help </a:t>
              </a:r>
              <a:r>
                <a:rPr lang="en-US" b="1" dirty="0">
                  <a:solidFill>
                    <a:srgbClr val="222222"/>
                  </a:solidFill>
                  <a:latin typeface="Proxima Nova" panose="02000506030000020004" pitchFamily="2" charset="0"/>
                  <a:ea typeface="Times New Roman" panose="02020603050405020304" pitchFamily="18" charset="0"/>
                </a:rPr>
                <a:t>illustrate the point or lend credibility to your business. </a:t>
              </a:r>
              <a:r>
                <a:rPr lang="en-US" dirty="0">
                  <a:solidFill>
                    <a:srgbClr val="222222"/>
                  </a:solidFill>
                  <a:latin typeface="Proxima Nova" panose="02000506030000020004" pitchFamily="2" charset="0"/>
                  <a:ea typeface="Times New Roman" panose="02020603050405020304" pitchFamily="18" charset="0"/>
                </a:rPr>
                <a:t> </a:t>
              </a:r>
            </a:p>
            <a:p>
              <a:pPr>
                <a:buClr>
                  <a:srgbClr val="0062FF"/>
                </a:buClr>
              </a:pPr>
              <a:endParaRPr lang="en-US" dirty="0">
                <a:solidFill>
                  <a:srgbClr val="222222"/>
                </a:solidFill>
                <a:latin typeface="Proxima Nova" panose="02000506030000020004" pitchFamily="2" charset="0"/>
                <a:ea typeface="Times New Roman" panose="02020603050405020304" pitchFamily="18" charset="0"/>
              </a:endParaRPr>
            </a:p>
            <a:p>
              <a:pPr>
                <a:buClr>
                  <a:srgbClr val="0062FF"/>
                </a:buClr>
              </a:pPr>
              <a:r>
                <a:rPr lang="en-US" dirty="0">
                  <a:solidFill>
                    <a:srgbClr val="222222"/>
                  </a:solidFill>
                  <a:latin typeface="Proxima Nova" panose="02000506030000020004" pitchFamily="2" charset="0"/>
                  <a:ea typeface="Times New Roman" panose="02020603050405020304" pitchFamily="18" charset="0"/>
                </a:rPr>
                <a:t>This can be a combination of screenshots, customer logos (</a:t>
              </a:r>
              <a:r>
                <a:rPr lang="en-US" dirty="0" err="1">
                  <a:solidFill>
                    <a:srgbClr val="222222"/>
                  </a:solidFill>
                  <a:latin typeface="Proxima Nova" panose="02000506030000020004" pitchFamily="2" charset="0"/>
                  <a:ea typeface="Times New Roman" panose="02020603050405020304" pitchFamily="18" charset="0"/>
                </a:rPr>
                <a:t>eg</a:t>
              </a:r>
              <a:r>
                <a:rPr lang="en-US" dirty="0">
                  <a:solidFill>
                    <a:srgbClr val="222222"/>
                  </a:solidFill>
                  <a:latin typeface="Proxima Nova" panose="02000506030000020004" pitchFamily="2" charset="0"/>
                  <a:ea typeface="Times New Roman" panose="02020603050405020304" pitchFamily="18" charset="0"/>
                </a:rPr>
                <a:t>: already trusted by brands like…), a workflow diagram, or an illustration. </a:t>
              </a:r>
              <a:endParaRPr lang="en-US" dirty="0">
                <a:solidFill>
                  <a:schemeClr val="tx1"/>
                </a:solidFill>
                <a:latin typeface="Proxima Nova" panose="02000506030000020004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9B1AD5C-A01B-BF42-825C-C7EB3ADCBF06}"/>
              </a:ext>
            </a:extLst>
          </p:cNvPr>
          <p:cNvGrpSpPr/>
          <p:nvPr/>
        </p:nvGrpSpPr>
        <p:grpSpPr>
          <a:xfrm>
            <a:off x="1395767" y="3254499"/>
            <a:ext cx="4834107" cy="3190386"/>
            <a:chOff x="143315" y="3598494"/>
            <a:chExt cx="4760926" cy="31420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34AF1C0-0581-414C-94A5-B73616BA9656}"/>
                </a:ext>
              </a:extLst>
            </p:cNvPr>
            <p:cNvGrpSpPr/>
            <p:nvPr/>
          </p:nvGrpSpPr>
          <p:grpSpPr>
            <a:xfrm>
              <a:off x="143315" y="3598494"/>
              <a:ext cx="2767029" cy="2959672"/>
              <a:chOff x="722164" y="2393993"/>
              <a:chExt cx="3692293" cy="394935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8252279-1448-344F-9890-8430046B5CAD}"/>
                  </a:ext>
                </a:extLst>
              </p:cNvPr>
              <p:cNvSpPr/>
              <p:nvPr/>
            </p:nvSpPr>
            <p:spPr>
              <a:xfrm>
                <a:off x="722164" y="2393993"/>
                <a:ext cx="1918151" cy="2851893"/>
              </a:xfrm>
              <a:prstGeom prst="rect">
                <a:avLst/>
              </a:prstGeom>
              <a:solidFill>
                <a:srgbClr val="FAEC3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/>
                    <a:cs typeface="Helvetica Light"/>
                  </a:rPr>
                  <a:t>1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4C24F54-5814-E74D-B9ED-2C681FD32C93}"/>
                  </a:ext>
                </a:extLst>
              </p:cNvPr>
              <p:cNvSpPr/>
              <p:nvPr/>
            </p:nvSpPr>
            <p:spPr>
              <a:xfrm>
                <a:off x="2496306" y="3491454"/>
                <a:ext cx="1918151" cy="2851893"/>
              </a:xfrm>
              <a:prstGeom prst="rect">
                <a:avLst/>
              </a:prstGeom>
              <a:solidFill>
                <a:srgbClr val="FAEC3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/>
                    <a:cs typeface="Helvetica Light"/>
                  </a:rPr>
                  <a:t>2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6C3DD1-7F41-1A4C-8394-D4868697C5E2}"/>
                </a:ext>
              </a:extLst>
            </p:cNvPr>
            <p:cNvSpPr txBox="1"/>
            <p:nvPr/>
          </p:nvSpPr>
          <p:spPr>
            <a:xfrm>
              <a:off x="2826428" y="6371250"/>
              <a:ext cx="2077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62FF"/>
                  </a:solidFill>
                  <a:latin typeface="Proxima Nova Semibold" panose="02000506030000020004" pitchFamily="2" charset="0"/>
                </a:rPr>
                <a:t>PRODUCT SHOTS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4F5AEC2-6454-E944-BFB5-239A70A27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1745872" flipV="1">
              <a:off x="2630740" y="5561598"/>
              <a:ext cx="763603" cy="71945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233D767-A58D-6346-8BAC-A2C001C517DA}"/>
              </a:ext>
            </a:extLst>
          </p:cNvPr>
          <p:cNvGrpSpPr/>
          <p:nvPr/>
        </p:nvGrpSpPr>
        <p:grpSpPr>
          <a:xfrm>
            <a:off x="6474370" y="82102"/>
            <a:ext cx="1896673" cy="6775898"/>
            <a:chOff x="6995547" y="291502"/>
            <a:chExt cx="2206299" cy="788204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9EEB1D7-6476-FA4E-A043-416400A06DC6}"/>
                </a:ext>
              </a:extLst>
            </p:cNvPr>
            <p:cNvGrpSpPr/>
            <p:nvPr/>
          </p:nvGrpSpPr>
          <p:grpSpPr>
            <a:xfrm>
              <a:off x="6995547" y="291502"/>
              <a:ext cx="2206299" cy="7882049"/>
              <a:chOff x="7343270" y="1859197"/>
              <a:chExt cx="1544618" cy="551817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8626627A-C585-4B44-9BA5-34897BC7CC56}"/>
                  </a:ext>
                </a:extLst>
              </p:cNvPr>
              <p:cNvGrpSpPr/>
              <p:nvPr/>
            </p:nvGrpSpPr>
            <p:grpSpPr>
              <a:xfrm>
                <a:off x="7343270" y="2739683"/>
                <a:ext cx="1544618" cy="4637693"/>
                <a:chOff x="4037460" y="3611157"/>
                <a:chExt cx="1544618" cy="4637693"/>
              </a:xfrm>
            </p:grpSpPr>
            <p:sp>
              <p:nvSpPr>
                <p:cNvPr id="11" name="Right Arrow 10">
                  <a:extLst>
                    <a:ext uri="{FF2B5EF4-FFF2-40B4-BE49-F238E27FC236}">
                      <a16:creationId xmlns:a16="http://schemas.microsoft.com/office/drawing/2014/main" id="{DE5C7B24-D308-1E4C-899B-B35A66664D04}"/>
                    </a:ext>
                  </a:extLst>
                </p:cNvPr>
                <p:cNvSpPr/>
                <p:nvPr/>
              </p:nvSpPr>
              <p:spPr>
                <a:xfrm rot="5400000">
                  <a:off x="4559193" y="4266121"/>
                  <a:ext cx="523221" cy="154106"/>
                </a:xfrm>
                <a:prstGeom prst="rightArrow">
                  <a:avLst/>
                </a:prstGeom>
                <a:solidFill>
                  <a:srgbClr val="0062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E296A5F-899E-DD46-91DF-655A666F3FDD}"/>
                    </a:ext>
                  </a:extLst>
                </p:cNvPr>
                <p:cNvSpPr txBox="1"/>
                <p:nvPr/>
              </p:nvSpPr>
              <p:spPr>
                <a:xfrm>
                  <a:off x="4037460" y="3611157"/>
                  <a:ext cx="1544618" cy="4261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222222"/>
                      </a:solidFill>
                      <a:latin typeface="Arial" panose="020B0604020202020204" pitchFamily="34" charset="0"/>
                    </a:rPr>
                    <a:t>Concrete Explanation</a:t>
                  </a:r>
                </a:p>
                <a:p>
                  <a:pPr algn="ctr"/>
                  <a:r>
                    <a:rPr lang="en-US" sz="1400" dirty="0">
                      <a:solidFill>
                        <a:srgbClr val="222222"/>
                      </a:solidFill>
                      <a:latin typeface="Arial" panose="020B0604020202020204" pitchFamily="34" charset="0"/>
                    </a:rPr>
                    <a:t> Of Problem</a:t>
                  </a:r>
                  <a:endParaRPr lang="en-US" sz="1400" dirty="0">
                    <a:latin typeface="Helvetica Light"/>
                    <a:cs typeface="Helvetica Light"/>
                  </a:endParaRP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4EF8FB4-41AB-174E-B22D-485D07D73D0B}"/>
                    </a:ext>
                  </a:extLst>
                </p:cNvPr>
                <p:cNvSpPr txBox="1"/>
                <p:nvPr/>
              </p:nvSpPr>
              <p:spPr>
                <a:xfrm>
                  <a:off x="4165836" y="5572067"/>
                  <a:ext cx="13260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Helvetica Light"/>
                      <a:cs typeface="Helvetica Light"/>
                    </a:rPr>
                    <a:t>Explanation of</a:t>
                  </a:r>
                </a:p>
                <a:p>
                  <a:pPr algn="ctr"/>
                  <a:r>
                    <a:rPr lang="en-US" sz="1400" dirty="0">
                      <a:latin typeface="Helvetica Light"/>
                      <a:cs typeface="Helvetica Light"/>
                    </a:rPr>
                    <a:t>Actions Taken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91667BE-1AEF-E742-B915-B23D97E7AF20}"/>
                    </a:ext>
                  </a:extLst>
                </p:cNvPr>
                <p:cNvSpPr txBox="1"/>
                <p:nvPr/>
              </p:nvSpPr>
              <p:spPr>
                <a:xfrm>
                  <a:off x="4178818" y="7725630"/>
                  <a:ext cx="13260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Helvetica Light"/>
                      <a:cs typeface="Helvetica Light"/>
                    </a:rPr>
                    <a:t>Explanation of</a:t>
                  </a:r>
                </a:p>
                <a:p>
                  <a:pPr algn="ctr"/>
                  <a:r>
                    <a:rPr lang="en-US" sz="1400" dirty="0">
                      <a:latin typeface="Helvetica Light"/>
                      <a:cs typeface="Helvetica Light"/>
                    </a:rPr>
                    <a:t>Outcomes</a:t>
                  </a:r>
                </a:p>
              </p:txBody>
            </p:sp>
          </p:grpSp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8E690095-0637-9245-83CD-2D20E6D5F8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699628" y="1859197"/>
                <a:ext cx="791705" cy="791705"/>
              </a:xfrm>
              <a:prstGeom prst="rect">
                <a:avLst/>
              </a:prstGeom>
            </p:spPr>
          </p:pic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53DCAF64-82CE-784D-A92A-ACCE5B8420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694467" y="5789504"/>
                <a:ext cx="906328" cy="906328"/>
              </a:xfrm>
              <a:prstGeom prst="rect">
                <a:avLst/>
              </a:prstGeom>
            </p:spPr>
          </p:pic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95EA6F0B-7FA6-E041-8694-90ED1C1812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637105" y="3777385"/>
                <a:ext cx="906091" cy="906091"/>
              </a:xfrm>
              <a:prstGeom prst="rect">
                <a:avLst/>
              </a:prstGeom>
            </p:spPr>
          </p:pic>
        </p:grpSp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99633775-905C-EC49-8403-A4A3A37A353C}"/>
                </a:ext>
              </a:extLst>
            </p:cNvPr>
            <p:cNvSpPr/>
            <p:nvPr/>
          </p:nvSpPr>
          <p:spPr>
            <a:xfrm rot="5400000">
              <a:off x="7749714" y="5328100"/>
              <a:ext cx="747358" cy="221429"/>
            </a:xfrm>
            <a:prstGeom prst="rightArrow">
              <a:avLst/>
            </a:prstGeom>
            <a:solidFill>
              <a:srgbClr val="0062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E1588FC-1CA8-6341-8599-D6D89D75FE12}"/>
              </a:ext>
            </a:extLst>
          </p:cNvPr>
          <p:cNvSpPr txBox="1"/>
          <p:nvPr/>
        </p:nvSpPr>
        <p:spPr>
          <a:xfrm>
            <a:off x="486402" y="2286578"/>
            <a:ext cx="5031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222222"/>
                </a:solidFill>
                <a:latin typeface="Proxima Nova Light" panose="02000506030000020004" pitchFamily="2" charset="0"/>
                <a:ea typeface="Times New Roman" panose="02020603050405020304" pitchFamily="18" charset="0"/>
              </a:rPr>
              <a:t>“Write a 1-2 sentence statement about what you are doing”</a:t>
            </a:r>
            <a:endParaRPr lang="en-US" dirty="0">
              <a:latin typeface="Proxima Nova Light" panose="02000506030000020004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BE5151-8606-2B47-97CE-4EB8742FBD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6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841D176-CE4F-AC48-A09D-52BBB28C2B31}"/>
              </a:ext>
            </a:extLst>
          </p:cNvPr>
          <p:cNvSpPr/>
          <p:nvPr/>
        </p:nvSpPr>
        <p:spPr>
          <a:xfrm>
            <a:off x="8796529" y="0"/>
            <a:ext cx="3395471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9CF193-84E5-DD4A-BF61-8F2E859E4082}"/>
              </a:ext>
            </a:extLst>
          </p:cNvPr>
          <p:cNvSpPr txBox="1"/>
          <p:nvPr/>
        </p:nvSpPr>
        <p:spPr>
          <a:xfrm>
            <a:off x="549682" y="1386602"/>
            <a:ext cx="3309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33333"/>
                </a:solidFill>
                <a:latin typeface="Proxima Nova" panose="02000506030000020004" pitchFamily="2" charset="77"/>
              </a:rPr>
              <a:t>Is It Working?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40794-3F13-CC4D-8F21-2168934574E9}"/>
              </a:ext>
            </a:extLst>
          </p:cNvPr>
          <p:cNvGrpSpPr/>
          <p:nvPr/>
        </p:nvGrpSpPr>
        <p:grpSpPr>
          <a:xfrm>
            <a:off x="9051010" y="442934"/>
            <a:ext cx="2947226" cy="2874995"/>
            <a:chOff x="4498848" y="3581640"/>
            <a:chExt cx="7929063" cy="407355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4C59F6-01FC-3C48-9327-DEF6DB694402}"/>
                </a:ext>
              </a:extLst>
            </p:cNvPr>
            <p:cNvSpPr txBox="1"/>
            <p:nvPr/>
          </p:nvSpPr>
          <p:spPr>
            <a:xfrm>
              <a:off x="4498848" y="3581640"/>
              <a:ext cx="3358192" cy="523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pc="100" dirty="0">
                  <a:solidFill>
                    <a:srgbClr val="0062FF"/>
                  </a:solidFill>
                  <a:latin typeface="Proxima Nova" panose="02000506030000020004" pitchFamily="2" charset="77"/>
                  <a:ea typeface="Roboto" panose="02000000000000000000" pitchFamily="2" charset="0"/>
                </a:rPr>
                <a:t>Tip: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A530F3-1C39-2F43-A982-D89DC5CB43CF}"/>
                </a:ext>
              </a:extLst>
            </p:cNvPr>
            <p:cNvSpPr txBox="1"/>
            <p:nvPr/>
          </p:nvSpPr>
          <p:spPr>
            <a:xfrm>
              <a:off x="4498851" y="3992074"/>
              <a:ext cx="7929060" cy="3663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pc="5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r>
                <a:rPr lang="en-US" dirty="0">
                  <a:solidFill>
                    <a:srgbClr val="414141"/>
                  </a:solidFill>
                  <a:latin typeface="Proxima Nova" panose="02000506030000020004" pitchFamily="2" charset="0"/>
                  <a:cs typeface="Times New Roman"/>
                </a:rPr>
                <a:t>Seed-stage investors understand there won’t be tons of traction just yet, but it’s important to convey a few data points and whatever loose proof you have that hints at success.</a:t>
              </a:r>
            </a:p>
            <a:p>
              <a:endParaRPr lang="en-US" dirty="0">
                <a:latin typeface="Proxima Nova" panose="02000506030000020004" pitchFamily="2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C3F0E5C-D365-3546-ACE4-04BA1C4E21EA}"/>
              </a:ext>
            </a:extLst>
          </p:cNvPr>
          <p:cNvSpPr/>
          <p:nvPr/>
        </p:nvSpPr>
        <p:spPr>
          <a:xfrm>
            <a:off x="851077" y="2382699"/>
            <a:ext cx="2286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100" dirty="0">
                <a:solidFill>
                  <a:srgbClr val="0062FF"/>
                </a:solidFill>
                <a:latin typeface="Proxima Nova" panose="02000506030000020004" pitchFamily="2" charset="77"/>
                <a:ea typeface="Roboto" panose="02000000000000000000" pitchFamily="2" charset="0"/>
              </a:rPr>
              <a:t>Traction Metric 1</a:t>
            </a:r>
            <a:endParaRPr lang="en-US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03C283-0CD0-334D-800C-9F6959C05B11}"/>
              </a:ext>
            </a:extLst>
          </p:cNvPr>
          <p:cNvSpPr/>
          <p:nvPr/>
        </p:nvSpPr>
        <p:spPr>
          <a:xfrm>
            <a:off x="851077" y="3654315"/>
            <a:ext cx="21875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100" dirty="0">
                <a:solidFill>
                  <a:srgbClr val="0062FF"/>
                </a:solidFill>
                <a:latin typeface="Proxima Nova" panose="02000506030000020004" pitchFamily="2" charset="77"/>
                <a:ea typeface="Roboto" panose="02000000000000000000" pitchFamily="2" charset="0"/>
              </a:rPr>
              <a:t>Traction Metric 2</a:t>
            </a:r>
            <a:endParaRPr lang="en-US" sz="2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429052-848E-894F-8864-38EF2160EAE0}"/>
              </a:ext>
            </a:extLst>
          </p:cNvPr>
          <p:cNvSpPr/>
          <p:nvPr/>
        </p:nvSpPr>
        <p:spPr>
          <a:xfrm>
            <a:off x="851077" y="4994344"/>
            <a:ext cx="21859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100" dirty="0">
                <a:solidFill>
                  <a:srgbClr val="0062FF"/>
                </a:solidFill>
                <a:latin typeface="Proxima Nova" panose="02000506030000020004" pitchFamily="2" charset="77"/>
                <a:ea typeface="Roboto" panose="02000000000000000000" pitchFamily="2" charset="0"/>
              </a:rPr>
              <a:t>Traction Metric 3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EE152A-061D-F74F-A708-204BD3E7033A}"/>
              </a:ext>
            </a:extLst>
          </p:cNvPr>
          <p:cNvSpPr txBox="1"/>
          <p:nvPr/>
        </p:nvSpPr>
        <p:spPr>
          <a:xfrm>
            <a:off x="9051010" y="3654315"/>
            <a:ext cx="2947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pc="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b="1" dirty="0">
                <a:solidFill>
                  <a:srgbClr val="0062FF"/>
                </a:solidFill>
                <a:highlight>
                  <a:srgbClr val="FAEC30"/>
                </a:highlight>
                <a:latin typeface="Proxima Nova" panose="02000506030000020004" pitchFamily="2" charset="0"/>
              </a:rPr>
              <a:t>Show 2 to 3 traction metrics or a couple of stats to support 1 higher level chart.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390E63D-874D-104C-A42F-9BF57BB326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049970"/>
              </p:ext>
            </p:extLst>
          </p:nvPr>
        </p:nvGraphicFramePr>
        <p:xfrm>
          <a:off x="3610121" y="1504261"/>
          <a:ext cx="4811859" cy="4444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6D370A7-C335-3D41-92C4-98AB59E715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6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1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55958-5505-1240-A991-D0492568BBAE}"/>
              </a:ext>
            </a:extLst>
          </p:cNvPr>
          <p:cNvSpPr txBox="1"/>
          <p:nvPr/>
        </p:nvSpPr>
        <p:spPr>
          <a:xfrm>
            <a:off x="503730" y="1404130"/>
            <a:ext cx="37016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Proxima Nova" panose="02000506030000020004" pitchFamily="2" charset="0"/>
              </a:rPr>
              <a:t>Why Does It Matter?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7E9E5F-29C2-CE40-B894-31216E4A5C9C}"/>
              </a:ext>
            </a:extLst>
          </p:cNvPr>
          <p:cNvSpPr/>
          <p:nvPr/>
        </p:nvSpPr>
        <p:spPr>
          <a:xfrm>
            <a:off x="8796529" y="0"/>
            <a:ext cx="3395471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999F63-9040-C745-9042-9BDCD20F0241}"/>
              </a:ext>
            </a:extLst>
          </p:cNvPr>
          <p:cNvGrpSpPr/>
          <p:nvPr/>
        </p:nvGrpSpPr>
        <p:grpSpPr>
          <a:xfrm>
            <a:off x="9051010" y="442936"/>
            <a:ext cx="2947226" cy="2597996"/>
            <a:chOff x="4498848" y="3581640"/>
            <a:chExt cx="7929063" cy="368107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B068F2-71C6-AA4A-BAE2-4CFE6A422D1E}"/>
                </a:ext>
              </a:extLst>
            </p:cNvPr>
            <p:cNvSpPr txBox="1"/>
            <p:nvPr/>
          </p:nvSpPr>
          <p:spPr>
            <a:xfrm>
              <a:off x="4498848" y="3581640"/>
              <a:ext cx="3358192" cy="523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pc="100" dirty="0">
                  <a:solidFill>
                    <a:srgbClr val="0062FF"/>
                  </a:solidFill>
                  <a:latin typeface="Proxima Nova" panose="02000506030000020004" pitchFamily="2" charset="77"/>
                  <a:ea typeface="Roboto" panose="02000000000000000000" pitchFamily="2" charset="0"/>
                </a:rPr>
                <a:t>Tip: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6B26E4-D859-7D47-B5AE-7AB7E02732C1}"/>
                </a:ext>
              </a:extLst>
            </p:cNvPr>
            <p:cNvSpPr txBox="1"/>
            <p:nvPr/>
          </p:nvSpPr>
          <p:spPr>
            <a:xfrm>
              <a:off x="4498851" y="3992073"/>
              <a:ext cx="7929060" cy="327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pc="5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r>
                <a:rPr lang="en-US" dirty="0">
                  <a:solidFill>
                    <a:schemeClr val="tx1"/>
                  </a:solidFill>
                  <a:latin typeface="Proxima Nova" panose="02000506030000020004" pitchFamily="2" charset="0"/>
                </a:rPr>
                <a:t>The “Why Does It Matter” slides should be </a:t>
              </a:r>
              <a:r>
                <a:rPr lang="en-US" b="1" dirty="0">
                  <a:solidFill>
                    <a:schemeClr val="tx1"/>
                  </a:solidFill>
                  <a:latin typeface="Proxima Nova" panose="02000506030000020004" pitchFamily="2" charset="0"/>
                </a:rPr>
                <a:t>2-3 slides </a:t>
              </a:r>
              <a:r>
                <a:rPr lang="en-US" dirty="0">
                  <a:solidFill>
                    <a:schemeClr val="tx1"/>
                  </a:solidFill>
                  <a:latin typeface="Proxima Nova" panose="02000506030000020004" pitchFamily="2" charset="0"/>
                </a:rPr>
                <a:t>on market size or opportunity and the importance of what your company is doing (ex. Potential market and impact).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01E2368-3E26-4A4F-851A-BD52FAF92991}"/>
              </a:ext>
            </a:extLst>
          </p:cNvPr>
          <p:cNvSpPr txBox="1"/>
          <p:nvPr/>
        </p:nvSpPr>
        <p:spPr>
          <a:xfrm>
            <a:off x="9147892" y="3428999"/>
            <a:ext cx="2947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pc="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Proxima Nova" panose="02000506030000020004" pitchFamily="2" charset="0"/>
              </a:rPr>
              <a:t>We think there are </a:t>
            </a:r>
            <a:r>
              <a:rPr lang="en-US" b="1" dirty="0">
                <a:solidFill>
                  <a:schemeClr val="tx1"/>
                </a:solidFill>
                <a:latin typeface="Proxima Nova" panose="02000506030000020004" pitchFamily="2" charset="0"/>
              </a:rPr>
              <a:t>three topics </a:t>
            </a:r>
            <a:r>
              <a:rPr lang="en-US" dirty="0">
                <a:solidFill>
                  <a:schemeClr val="tx1"/>
                </a:solidFill>
                <a:latin typeface="Proxima Nova" panose="02000506030000020004" pitchFamily="2" charset="0"/>
              </a:rPr>
              <a:t>one could cover in these slides: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Proxima Nova" panose="0200050603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62FF"/>
                </a:solidFill>
                <a:highlight>
                  <a:srgbClr val="FAEC30"/>
                </a:highlight>
                <a:latin typeface="Proxima Nova" panose="02000506030000020004" pitchFamily="2" charset="0"/>
              </a:rPr>
              <a:t>Is this (or will this) be really big?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B3B3B3"/>
                </a:solidFill>
                <a:latin typeface="Proxima Nova" panose="02000506030000020004" pitchFamily="2" charset="0"/>
              </a:rPr>
              <a:t>Why now?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B3B3B3"/>
                </a:solidFill>
                <a:latin typeface="Proxima Nova" panose="02000506030000020004" pitchFamily="2" charset="0"/>
              </a:rPr>
              <a:t>Why is this strategic?</a:t>
            </a:r>
          </a:p>
          <a:p>
            <a:endParaRPr lang="en-US" dirty="0">
              <a:solidFill>
                <a:schemeClr val="tx1"/>
              </a:solidFill>
              <a:latin typeface="Proxima Nova" panose="02000506030000020004" pitchFamily="2" charset="0"/>
            </a:endParaRPr>
          </a:p>
          <a:p>
            <a:endParaRPr lang="en-US" dirty="0">
              <a:solidFill>
                <a:schemeClr val="tx1"/>
              </a:solidFill>
              <a:latin typeface="Proxima Nova" panose="0200050603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1D8A3-4B6C-C64B-98E5-22683EA2F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65" y="2496635"/>
            <a:ext cx="8222102" cy="421592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C39AADA-5E68-7847-9288-2AC1C3D40DB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96345" flipH="1">
            <a:off x="8576954" y="2992263"/>
            <a:ext cx="446698" cy="4933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11A2A77-66C3-A044-B9CE-232F7031B1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6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5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86BADD-E682-704E-A5C6-C0457B5C64AD}"/>
              </a:ext>
            </a:extLst>
          </p:cNvPr>
          <p:cNvSpPr txBox="1"/>
          <p:nvPr/>
        </p:nvSpPr>
        <p:spPr>
          <a:xfrm>
            <a:off x="1115678" y="2777954"/>
            <a:ext cx="330736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  <a:cs typeface="Helvetica Light"/>
              </a:rPr>
              <a:t>Related Data Points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  <a:cs typeface="Helvetica Light"/>
              </a:rPr>
              <a:t>Data point/statement (Source)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  <a:cs typeface="Helvetica Light"/>
              </a:rPr>
              <a:t>Data point/statement (Source)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Proxima Nova Semibold" panose="02000506030000020004" pitchFamily="2" charset="0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  <a:cs typeface="Helvetica Light"/>
              </a:rPr>
              <a:t>Data point/statement (Source)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  <a:cs typeface="Helvetica Light"/>
              </a:rPr>
              <a:t>Data point/statement (Source)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  <a:cs typeface="Helvetica Light"/>
              </a:rPr>
              <a:t>Data point/statement (Source)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  <a:cs typeface="Helvetica Light"/>
              </a:rPr>
              <a:t>Data point/statement (Source)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  <a:cs typeface="Helvetica Light"/>
              </a:rPr>
              <a:t>Data point/statement (Source)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  <a:cs typeface="Helvetica Light"/>
              </a:rPr>
              <a:t>Data point/statement (Source)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Semibold" panose="02000506030000020004" pitchFamily="2" charset="0"/>
                <a:cs typeface="Helvetica Light"/>
              </a:rPr>
              <a:t>Data point/statement (Source)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6BDBAF8-E4E8-E146-A490-63F18642F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494" y="600571"/>
            <a:ext cx="6032500" cy="61722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77CDFEA-F80B-324E-9E58-CDB587331901}"/>
              </a:ext>
            </a:extLst>
          </p:cNvPr>
          <p:cNvSpPr/>
          <p:nvPr/>
        </p:nvSpPr>
        <p:spPr>
          <a:xfrm>
            <a:off x="477545" y="1371612"/>
            <a:ext cx="37016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Proxima Nova" panose="02000506030000020004" pitchFamily="2" charset="0"/>
              </a:rPr>
              <a:t>Why Does It Matter?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68A6C0-632C-C848-8621-8A168CB532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6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883CAA0-6ED8-7F48-A5CA-EEAA006BAAB8}"/>
              </a:ext>
            </a:extLst>
          </p:cNvPr>
          <p:cNvSpPr/>
          <p:nvPr/>
        </p:nvSpPr>
        <p:spPr>
          <a:xfrm>
            <a:off x="5394961" y="0"/>
            <a:ext cx="679704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4A7DC1-F899-BA41-9F33-BBA1250CE4A6}"/>
              </a:ext>
            </a:extLst>
          </p:cNvPr>
          <p:cNvSpPr txBox="1"/>
          <p:nvPr/>
        </p:nvSpPr>
        <p:spPr>
          <a:xfrm>
            <a:off x="508090" y="1386189"/>
            <a:ext cx="40479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Proxima Nova" panose="02000506030000020004" pitchFamily="2" charset="0"/>
              </a:rPr>
              <a:t>Can You Be The Best?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E76CA6-1837-7042-A5C1-6F2CD7775EC3}"/>
              </a:ext>
            </a:extLst>
          </p:cNvPr>
          <p:cNvGrpSpPr/>
          <p:nvPr/>
        </p:nvGrpSpPr>
        <p:grpSpPr>
          <a:xfrm>
            <a:off x="1865931" y="3027704"/>
            <a:ext cx="2947226" cy="1890110"/>
            <a:chOff x="4498848" y="3581640"/>
            <a:chExt cx="7929063" cy="267807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82FAF99-AB86-BB4C-AC58-D6870DF82393}"/>
                </a:ext>
              </a:extLst>
            </p:cNvPr>
            <p:cNvSpPr txBox="1"/>
            <p:nvPr/>
          </p:nvSpPr>
          <p:spPr>
            <a:xfrm>
              <a:off x="4498848" y="3581640"/>
              <a:ext cx="335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pc="100" dirty="0">
                  <a:solidFill>
                    <a:srgbClr val="0062FF"/>
                  </a:solidFill>
                  <a:latin typeface="Proxima Nova" panose="02000506030000020004" pitchFamily="2" charset="77"/>
                  <a:ea typeface="Roboto" panose="02000000000000000000" pitchFamily="2" charset="0"/>
                </a:rPr>
                <a:t>Tip: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F3DFD1E-AA65-1A4F-A6C4-CAC073E601E5}"/>
                </a:ext>
              </a:extLst>
            </p:cNvPr>
            <p:cNvSpPr txBox="1"/>
            <p:nvPr/>
          </p:nvSpPr>
          <p:spPr>
            <a:xfrm>
              <a:off x="4498851" y="3992073"/>
              <a:ext cx="7929060" cy="2267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pc="5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r>
                <a:rPr lang="en-US" sz="1400" dirty="0">
                  <a:solidFill>
                    <a:schemeClr val="tx1"/>
                  </a:solidFill>
                  <a:latin typeface="Proxima Nova" panose="02000506030000020004" pitchFamily="2" charset="0"/>
                </a:rPr>
                <a:t>Use these slides as an additional layer of credibility. Choose your 2-3 strongest assets (marketing, retention, customer approval, sales, etc.) and show why they’re important. </a:t>
              </a:r>
            </a:p>
            <a:p>
              <a:endParaRPr lang="en-US" sz="1400" dirty="0">
                <a:solidFill>
                  <a:schemeClr val="tx1"/>
                </a:solidFill>
                <a:latin typeface="Proxima Nova" panose="02000506030000020004" pitchFamily="2" charset="0"/>
              </a:endParaRPr>
            </a:p>
          </p:txBody>
        </p:sp>
      </p:grpSp>
      <p:pic>
        <p:nvPicPr>
          <p:cNvPr id="36" name="Graphic 35">
            <a:extLst>
              <a:ext uri="{FF2B5EF4-FFF2-40B4-BE49-F238E27FC236}">
                <a16:creationId xmlns:a16="http://schemas.microsoft.com/office/drawing/2014/main" id="{AF2BE638-AD11-7D4C-B34C-053EF100F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323" y="3515807"/>
            <a:ext cx="1346488" cy="1346488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3029261-C012-E345-9189-1E74305BF030}"/>
              </a:ext>
            </a:extLst>
          </p:cNvPr>
          <p:cNvCxnSpPr/>
          <p:nvPr/>
        </p:nvCxnSpPr>
        <p:spPr>
          <a:xfrm>
            <a:off x="5394960" y="0"/>
            <a:ext cx="0" cy="6858000"/>
          </a:xfrm>
          <a:prstGeom prst="line">
            <a:avLst/>
          </a:prstGeom>
          <a:ln w="76200">
            <a:solidFill>
              <a:srgbClr val="006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F2B9E87-62AD-1E40-B849-F7B288FAA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402" y="684911"/>
            <a:ext cx="6154640" cy="54881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1340ADA-74D1-FC49-9662-4548AD3196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6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7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BECDE4C2-A730-E845-8347-FB571FB6789F}"/>
              </a:ext>
            </a:extLst>
          </p:cNvPr>
          <p:cNvSpPr/>
          <p:nvPr/>
        </p:nvSpPr>
        <p:spPr>
          <a:xfrm>
            <a:off x="8796529" y="0"/>
            <a:ext cx="3395471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9817F16-91DD-6546-B8E3-88DC85254F4D}"/>
              </a:ext>
            </a:extLst>
          </p:cNvPr>
          <p:cNvSpPr txBox="1"/>
          <p:nvPr/>
        </p:nvSpPr>
        <p:spPr>
          <a:xfrm>
            <a:off x="508090" y="1386189"/>
            <a:ext cx="40479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Proxima Nova" panose="02000506030000020004" pitchFamily="2" charset="0"/>
              </a:rPr>
              <a:t>Can You Be The Best?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1474F90-A22A-3F41-8464-E7C268C97E75}"/>
              </a:ext>
            </a:extLst>
          </p:cNvPr>
          <p:cNvSpPr txBox="1"/>
          <p:nvPr/>
        </p:nvSpPr>
        <p:spPr>
          <a:xfrm>
            <a:off x="5111857" y="5841142"/>
            <a:ext cx="196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0" dirty="0">
                <a:latin typeface="Proxima Nova" panose="02000506030000020004" pitchFamily="2" charset="77"/>
                <a:ea typeface="Roboto" panose="02000000000000000000" pitchFamily="2" charset="0"/>
              </a:rPr>
              <a:t>Sales Pipeline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4770850-6F93-7C46-993A-AFCA8DC3919E}"/>
              </a:ext>
            </a:extLst>
          </p:cNvPr>
          <p:cNvSpPr txBox="1"/>
          <p:nvPr/>
        </p:nvSpPr>
        <p:spPr>
          <a:xfrm>
            <a:off x="967996" y="5841142"/>
            <a:ext cx="215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0" dirty="0">
                <a:latin typeface="Proxima Nova" panose="02000506030000020004" pitchFamily="2" charset="77"/>
                <a:ea typeface="Roboto" panose="02000000000000000000" pitchFamily="2" charset="0"/>
              </a:rPr>
              <a:t>Retention Rates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85B7CF2-0686-334C-937D-C88DC1387014}"/>
              </a:ext>
            </a:extLst>
          </p:cNvPr>
          <p:cNvSpPr txBox="1"/>
          <p:nvPr/>
        </p:nvSpPr>
        <p:spPr>
          <a:xfrm>
            <a:off x="8796529" y="5841142"/>
            <a:ext cx="1415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0" dirty="0">
                <a:latin typeface="Proxima Nova" panose="02000506030000020004" pitchFamily="2" charset="77"/>
                <a:ea typeface="Roboto" panose="02000000000000000000" pitchFamily="2" charset="0"/>
              </a:rPr>
              <a:t>NPS Score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62965CC9-A4AA-6E41-9877-6244BBAB1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90" y="2961805"/>
            <a:ext cx="2613662" cy="2605007"/>
          </a:xfrm>
          <a:prstGeom prst="rect">
            <a:avLst/>
          </a:prstGeom>
        </p:spPr>
      </p:pic>
      <p:sp>
        <p:nvSpPr>
          <p:cNvPr id="122" name="Rectangle 121">
            <a:extLst>
              <a:ext uri="{FF2B5EF4-FFF2-40B4-BE49-F238E27FC236}">
                <a16:creationId xmlns:a16="http://schemas.microsoft.com/office/drawing/2014/main" id="{A4F251A9-8108-A243-8778-9AA155E1E8AB}"/>
              </a:ext>
            </a:extLst>
          </p:cNvPr>
          <p:cNvSpPr/>
          <p:nvPr/>
        </p:nvSpPr>
        <p:spPr>
          <a:xfrm>
            <a:off x="9022448" y="753679"/>
            <a:ext cx="3167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Proxima Nova" panose="02000506030000020004" pitchFamily="2" charset="0"/>
              </a:rPr>
              <a:t>You can highlight more wins in the appendix section, but try to </a:t>
            </a:r>
            <a:r>
              <a:rPr lang="en-US" b="1" dirty="0">
                <a:latin typeface="Proxima Nova" panose="02000506030000020004" pitchFamily="2" charset="0"/>
              </a:rPr>
              <a:t>wow</a:t>
            </a:r>
            <a:r>
              <a:rPr lang="en-US" dirty="0">
                <a:latin typeface="Proxima Nova" panose="02000506030000020004" pitchFamily="2" charset="0"/>
              </a:rPr>
              <a:t> with 2 or 3 metrics.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BF968DE-A1AF-A443-A96F-E8CF5AE4CCDF}"/>
              </a:ext>
            </a:extLst>
          </p:cNvPr>
          <p:cNvSpPr txBox="1"/>
          <p:nvPr/>
        </p:nvSpPr>
        <p:spPr>
          <a:xfrm>
            <a:off x="9022448" y="438681"/>
            <a:ext cx="1248237" cy="26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0" dirty="0">
                <a:solidFill>
                  <a:srgbClr val="0062FF"/>
                </a:solidFill>
                <a:latin typeface="Proxima Nova" panose="02000506030000020004" pitchFamily="2" charset="77"/>
                <a:ea typeface="Roboto" panose="02000000000000000000" pitchFamily="2" charset="0"/>
              </a:rPr>
              <a:t>Tip: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0E2309B-839C-1149-89BC-A14058FE0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3999" y="2866802"/>
            <a:ext cx="2600572" cy="26005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4BB3737-DC79-6941-B518-468507C16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5639" y="2966240"/>
            <a:ext cx="2600572" cy="26005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3437D2-BF5F-0641-A28B-BC6D84C56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6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97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BC186F-B09C-294D-95A2-87E634ACE3A3}"/>
              </a:ext>
            </a:extLst>
          </p:cNvPr>
          <p:cNvSpPr/>
          <p:nvPr/>
        </p:nvSpPr>
        <p:spPr>
          <a:xfrm>
            <a:off x="8796529" y="0"/>
            <a:ext cx="3395471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434A7C-CC9F-CB42-A3AE-221E4B4268CE}"/>
              </a:ext>
            </a:extLst>
          </p:cNvPr>
          <p:cNvSpPr txBox="1"/>
          <p:nvPr/>
        </p:nvSpPr>
        <p:spPr>
          <a:xfrm>
            <a:off x="508090" y="1386189"/>
            <a:ext cx="4142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Proxima Nova" panose="02000506030000020004" pitchFamily="2" charset="0"/>
              </a:rPr>
              <a:t>Where Are You Going?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97A9F-39FC-384F-8680-8EF15E268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22" y="3082005"/>
            <a:ext cx="9894303" cy="35793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A2A4B6-6A26-254F-9E83-586CB0843A8D}"/>
              </a:ext>
            </a:extLst>
          </p:cNvPr>
          <p:cNvSpPr/>
          <p:nvPr/>
        </p:nvSpPr>
        <p:spPr>
          <a:xfrm>
            <a:off x="9022448" y="544273"/>
            <a:ext cx="3167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Proxima Nova" panose="02000506030000020004" pitchFamily="2" charset="0"/>
              </a:rPr>
              <a:t>Use this slide to discuss </a:t>
            </a:r>
          </a:p>
          <a:p>
            <a:r>
              <a:rPr lang="en-US" dirty="0">
                <a:latin typeface="Proxima Nova" panose="02000506030000020004" pitchFamily="2" charset="0"/>
              </a:rPr>
              <a:t>your multi year plan for the product. </a:t>
            </a:r>
          </a:p>
          <a:p>
            <a:endParaRPr lang="en-US" dirty="0">
              <a:latin typeface="Proxima Nova" panose="02000506030000020004" pitchFamily="2" charset="0"/>
            </a:endParaRPr>
          </a:p>
          <a:p>
            <a:r>
              <a:rPr lang="en-US" dirty="0">
                <a:latin typeface="Proxima Nova" panose="02000506030000020004" pitchFamily="2" charset="0"/>
              </a:rPr>
              <a:t>Once you get to this part of the pitch, investors are trying to get a few things out of this slide:</a:t>
            </a:r>
          </a:p>
          <a:p>
            <a:endParaRPr lang="en-US" dirty="0">
              <a:latin typeface="Proxima Nova" panose="02000506030000020004" pitchFamily="2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en-US" dirty="0">
                <a:latin typeface="Proxima Nova" panose="02000506030000020004" pitchFamily="2" charset="0"/>
              </a:rPr>
              <a:t>The “people roadmap”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n-US" dirty="0">
                <a:latin typeface="Proxima Nova" panose="02000506030000020004" pitchFamily="2" charset="0"/>
              </a:rPr>
              <a:t>The “product roadmap”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en-US" dirty="0">
                <a:latin typeface="Proxima Nova" panose="02000506030000020004" pitchFamily="2" charset="0"/>
              </a:rPr>
              <a:t>Milestones - what do you plan to accomplish with #1 and #2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70B93C-8101-5D4E-BC48-AD54FB00A130}"/>
              </a:ext>
            </a:extLst>
          </p:cNvPr>
          <p:cNvSpPr txBox="1"/>
          <p:nvPr/>
        </p:nvSpPr>
        <p:spPr>
          <a:xfrm>
            <a:off x="9022448" y="182044"/>
            <a:ext cx="1248237" cy="26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0" dirty="0">
                <a:solidFill>
                  <a:srgbClr val="0062FF"/>
                </a:solidFill>
                <a:latin typeface="Proxima Nova" panose="02000506030000020004" pitchFamily="2" charset="77"/>
                <a:ea typeface="Roboto" panose="02000000000000000000" pitchFamily="2" charset="0"/>
              </a:rPr>
              <a:t>Tip: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1FA44F-35C3-2244-B98F-FA444BFA1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6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0122"/>
      </p:ext>
    </p:extLst>
  </p:cSld>
  <p:clrMapOvr>
    <a:masterClrMapping/>
  </p:clrMapOvr>
</p:sld>
</file>

<file path=ppt/theme/theme1.xml><?xml version="1.0" encoding="utf-8"?>
<a:theme xmlns:a="http://schemas.openxmlformats.org/drawingml/2006/main" name="NextView Ventu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36065</TotalTime>
  <Words>657</Words>
  <Application>Microsoft Macintosh PowerPoint</Application>
  <PresentationFormat>Widescreen</PresentationFormat>
  <Paragraphs>145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Helvetica Light</vt:lpstr>
      <vt:lpstr>Proxima Nova</vt:lpstr>
      <vt:lpstr>Proxima Nova Light</vt:lpstr>
      <vt:lpstr>Proxima Nova Semibold</vt:lpstr>
      <vt:lpstr>Wingdings</vt:lpstr>
      <vt:lpstr>NextView Ventures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Leyva</dc:creator>
  <cp:lastModifiedBy>nicole sievers</cp:lastModifiedBy>
  <cp:revision>842</cp:revision>
  <cp:lastPrinted>2019-05-28T13:59:32Z</cp:lastPrinted>
  <dcterms:created xsi:type="dcterms:W3CDTF">2019-05-07T14:42:41Z</dcterms:created>
  <dcterms:modified xsi:type="dcterms:W3CDTF">2019-08-29T15:44:28Z</dcterms:modified>
</cp:coreProperties>
</file>