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8" r:id="rId4"/>
    <p:sldId id="260" r:id="rId5"/>
    <p:sldId id="259" r:id="rId6"/>
    <p:sldId id="261" r:id="rId7"/>
    <p:sldId id="264" r:id="rId8"/>
    <p:sldId id="266" r:id="rId9"/>
    <p:sldId id="268" r:id="rId10"/>
    <p:sldId id="269" r:id="rId11"/>
    <p:sldId id="270" r:id="rId12"/>
    <p:sldId id="272" r:id="rId13"/>
    <p:sldId id="273" r:id="rId14"/>
    <p:sldId id="274" r:id="rId15"/>
    <p:sldId id="275" r:id="rId16"/>
    <p:sldId id="276" r:id="rId17"/>
    <p:sldId id="301" r:id="rId18"/>
    <p:sldId id="278" r:id="rId19"/>
    <p:sldId id="279" r:id="rId20"/>
    <p:sldId id="302" r:id="rId21"/>
    <p:sldId id="281" r:id="rId22"/>
    <p:sldId id="303" r:id="rId23"/>
    <p:sldId id="283" r:id="rId24"/>
    <p:sldId id="284" r:id="rId25"/>
    <p:sldId id="285" r:id="rId26"/>
    <p:sldId id="286" r:id="rId27"/>
    <p:sldId id="287" r:id="rId28"/>
    <p:sldId id="288" r:id="rId29"/>
    <p:sldId id="289" r:id="rId30"/>
    <p:sldId id="304" r:id="rId31"/>
    <p:sldId id="292" r:id="rId32"/>
    <p:sldId id="293" r:id="rId33"/>
    <p:sldId id="29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63FB"/>
    <a:srgbClr val="F9EC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0847"/>
  </p:normalViewPr>
  <p:slideViewPr>
    <p:cSldViewPr snapToGrid="0" snapToObjects="1">
      <p:cViewPr>
        <p:scale>
          <a:sx n="114" d="100"/>
          <a:sy n="114" d="100"/>
        </p:scale>
        <p:origin x="47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74C7A-61EC-9549-BDA1-048903168787}" type="datetimeFigureOut">
              <a:rPr lang="en-US" smtClean="0"/>
              <a:t>6/15/20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5096F-360C-804E-8AA1-9A286F245B80}" type="slidenum">
              <a:rPr lang="en-US" smtClean="0"/>
              <a:t>‹#›</a:t>
            </a:fld>
            <a:endParaRPr lang="en-US"/>
          </a:p>
        </p:txBody>
      </p:sp>
    </p:spTree>
    <p:extLst>
      <p:ext uri="{BB962C8B-B14F-4D97-AF65-F5344CB8AC3E}">
        <p14:creationId xmlns:p14="http://schemas.microsoft.com/office/powerpoint/2010/main" val="3749976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5096F-360C-804E-8AA1-9A286F245B80}" type="slidenum">
              <a:rPr lang="en-US" smtClean="0"/>
              <a:t>9</a:t>
            </a:fld>
            <a:endParaRPr lang="en-US"/>
          </a:p>
        </p:txBody>
      </p:sp>
    </p:spTree>
    <p:extLst>
      <p:ext uri="{BB962C8B-B14F-4D97-AF65-F5344CB8AC3E}">
        <p14:creationId xmlns:p14="http://schemas.microsoft.com/office/powerpoint/2010/main" val="2906518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5096F-360C-804E-8AA1-9A286F245B80}" type="slidenum">
              <a:rPr lang="en-US" smtClean="0"/>
              <a:t>29</a:t>
            </a:fld>
            <a:endParaRPr lang="en-US"/>
          </a:p>
        </p:txBody>
      </p:sp>
    </p:spTree>
    <p:extLst>
      <p:ext uri="{BB962C8B-B14F-4D97-AF65-F5344CB8AC3E}">
        <p14:creationId xmlns:p14="http://schemas.microsoft.com/office/powerpoint/2010/main" val="4164951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5096F-360C-804E-8AA1-9A286F245B80}" type="slidenum">
              <a:rPr lang="en-US" smtClean="0"/>
              <a:t>31</a:t>
            </a:fld>
            <a:endParaRPr lang="en-US"/>
          </a:p>
        </p:txBody>
      </p:sp>
    </p:spTree>
    <p:extLst>
      <p:ext uri="{BB962C8B-B14F-4D97-AF65-F5344CB8AC3E}">
        <p14:creationId xmlns:p14="http://schemas.microsoft.com/office/powerpoint/2010/main" val="847088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5096F-360C-804E-8AA1-9A286F245B80}" type="slidenum">
              <a:rPr lang="en-US" smtClean="0"/>
              <a:t>32</a:t>
            </a:fld>
            <a:endParaRPr lang="en-US"/>
          </a:p>
        </p:txBody>
      </p:sp>
    </p:spTree>
    <p:extLst>
      <p:ext uri="{BB962C8B-B14F-4D97-AF65-F5344CB8AC3E}">
        <p14:creationId xmlns:p14="http://schemas.microsoft.com/office/powerpoint/2010/main" val="307109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5096F-360C-804E-8AA1-9A286F245B80}" type="slidenum">
              <a:rPr lang="en-US" smtClean="0"/>
              <a:t>10</a:t>
            </a:fld>
            <a:endParaRPr lang="en-US"/>
          </a:p>
        </p:txBody>
      </p:sp>
    </p:spTree>
    <p:extLst>
      <p:ext uri="{BB962C8B-B14F-4D97-AF65-F5344CB8AC3E}">
        <p14:creationId xmlns:p14="http://schemas.microsoft.com/office/powerpoint/2010/main" val="373189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5096F-360C-804E-8AA1-9A286F245B80}" type="slidenum">
              <a:rPr lang="en-US" smtClean="0"/>
              <a:t>11</a:t>
            </a:fld>
            <a:endParaRPr lang="en-US"/>
          </a:p>
        </p:txBody>
      </p:sp>
    </p:spTree>
    <p:extLst>
      <p:ext uri="{BB962C8B-B14F-4D97-AF65-F5344CB8AC3E}">
        <p14:creationId xmlns:p14="http://schemas.microsoft.com/office/powerpoint/2010/main" val="295035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5096F-360C-804E-8AA1-9A286F245B80}" type="slidenum">
              <a:rPr lang="en-US" smtClean="0"/>
              <a:t>14</a:t>
            </a:fld>
            <a:endParaRPr lang="en-US"/>
          </a:p>
        </p:txBody>
      </p:sp>
    </p:spTree>
    <p:extLst>
      <p:ext uri="{BB962C8B-B14F-4D97-AF65-F5344CB8AC3E}">
        <p14:creationId xmlns:p14="http://schemas.microsoft.com/office/powerpoint/2010/main" val="637424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5096F-360C-804E-8AA1-9A286F245B80}" type="slidenum">
              <a:rPr lang="en-US" smtClean="0"/>
              <a:t>16</a:t>
            </a:fld>
            <a:endParaRPr lang="en-US"/>
          </a:p>
        </p:txBody>
      </p:sp>
    </p:spTree>
    <p:extLst>
      <p:ext uri="{BB962C8B-B14F-4D97-AF65-F5344CB8AC3E}">
        <p14:creationId xmlns:p14="http://schemas.microsoft.com/office/powerpoint/2010/main" val="420177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5096F-360C-804E-8AA1-9A286F245B80}" type="slidenum">
              <a:rPr lang="en-US" smtClean="0"/>
              <a:t>21</a:t>
            </a:fld>
            <a:endParaRPr lang="en-US"/>
          </a:p>
        </p:txBody>
      </p:sp>
    </p:spTree>
    <p:extLst>
      <p:ext uri="{BB962C8B-B14F-4D97-AF65-F5344CB8AC3E}">
        <p14:creationId xmlns:p14="http://schemas.microsoft.com/office/powerpoint/2010/main" val="294394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5096F-360C-804E-8AA1-9A286F245B80}" type="slidenum">
              <a:rPr lang="en-US" smtClean="0"/>
              <a:t>23</a:t>
            </a:fld>
            <a:endParaRPr lang="en-US"/>
          </a:p>
        </p:txBody>
      </p:sp>
    </p:spTree>
    <p:extLst>
      <p:ext uri="{BB962C8B-B14F-4D97-AF65-F5344CB8AC3E}">
        <p14:creationId xmlns:p14="http://schemas.microsoft.com/office/powerpoint/2010/main" val="1541639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14141"/>
                </a:solidFill>
                <a:latin typeface="Arial"/>
                <a:cs typeface="Arial"/>
              </a:rPr>
              <a:t>You also want to take 1-2 KPIs from the previous slide to go deeper and have an open discussion. For instance, here are a few slides on revenue growth.</a:t>
            </a:r>
          </a:p>
          <a:p>
            <a:endParaRPr lang="en-US" dirty="0"/>
          </a:p>
        </p:txBody>
      </p:sp>
      <p:sp>
        <p:nvSpPr>
          <p:cNvPr id="4" name="Slide Number Placeholder 3"/>
          <p:cNvSpPr>
            <a:spLocks noGrp="1"/>
          </p:cNvSpPr>
          <p:nvPr>
            <p:ph type="sldNum" sz="quarter" idx="5"/>
          </p:nvPr>
        </p:nvSpPr>
        <p:spPr/>
        <p:txBody>
          <a:bodyPr/>
          <a:lstStyle/>
          <a:p>
            <a:fld id="{C4C5096F-360C-804E-8AA1-9A286F245B80}" type="slidenum">
              <a:rPr lang="en-US" smtClean="0"/>
              <a:t>24</a:t>
            </a:fld>
            <a:endParaRPr lang="en-US"/>
          </a:p>
        </p:txBody>
      </p:sp>
    </p:spTree>
    <p:extLst>
      <p:ext uri="{BB962C8B-B14F-4D97-AF65-F5344CB8AC3E}">
        <p14:creationId xmlns:p14="http://schemas.microsoft.com/office/powerpoint/2010/main" val="342010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5096F-360C-804E-8AA1-9A286F245B80}" type="slidenum">
              <a:rPr lang="en-US" smtClean="0"/>
              <a:t>27</a:t>
            </a:fld>
            <a:endParaRPr lang="en-US"/>
          </a:p>
        </p:txBody>
      </p:sp>
    </p:spTree>
    <p:extLst>
      <p:ext uri="{BB962C8B-B14F-4D97-AF65-F5344CB8AC3E}">
        <p14:creationId xmlns:p14="http://schemas.microsoft.com/office/powerpoint/2010/main" val="325115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1933-8FFF-B443-AD57-38B0F3C195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BB62DE-EF19-F44B-963A-9ED8829901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A4274F-D343-C34B-B837-AD16EAE669A4}"/>
              </a:ext>
            </a:extLst>
          </p:cNvPr>
          <p:cNvSpPr>
            <a:spLocks noGrp="1"/>
          </p:cNvSpPr>
          <p:nvPr>
            <p:ph type="dt" sz="half" idx="10"/>
          </p:nvPr>
        </p:nvSpPr>
        <p:spPr/>
        <p:txBody>
          <a:bodyPr/>
          <a:lstStyle/>
          <a:p>
            <a:fld id="{70A75A74-6C42-7044-B903-3D30984E80C0}" type="datetimeFigureOut">
              <a:rPr lang="en-US" smtClean="0"/>
              <a:t>6/12/20</a:t>
            </a:fld>
            <a:endParaRPr lang="en-US"/>
          </a:p>
        </p:txBody>
      </p:sp>
      <p:sp>
        <p:nvSpPr>
          <p:cNvPr id="5" name="Footer Placeholder 4">
            <a:extLst>
              <a:ext uri="{FF2B5EF4-FFF2-40B4-BE49-F238E27FC236}">
                <a16:creationId xmlns:a16="http://schemas.microsoft.com/office/drawing/2014/main" id="{AF53E93C-EBFB-2C45-AE8C-26787349A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87E73-3E23-A64F-A239-1CA57C537957}"/>
              </a:ext>
            </a:extLst>
          </p:cNvPr>
          <p:cNvSpPr>
            <a:spLocks noGrp="1"/>
          </p:cNvSpPr>
          <p:nvPr>
            <p:ph type="sldNum" sz="quarter" idx="12"/>
          </p:nvPr>
        </p:nvSpPr>
        <p:spPr/>
        <p:txBody>
          <a:bodyPr/>
          <a:lstStyle/>
          <a:p>
            <a:fld id="{2B8178C9-F1DE-5642-B55F-EDAE95CBEBF3}" type="slidenum">
              <a:rPr lang="en-US" smtClean="0"/>
              <a:t>‹#›</a:t>
            </a:fld>
            <a:endParaRPr lang="en-US"/>
          </a:p>
        </p:txBody>
      </p:sp>
    </p:spTree>
    <p:extLst>
      <p:ext uri="{BB962C8B-B14F-4D97-AF65-F5344CB8AC3E}">
        <p14:creationId xmlns:p14="http://schemas.microsoft.com/office/powerpoint/2010/main" val="201103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88E97-E982-9342-A688-B6BF156C9E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307550-23C5-9A4E-9AFB-DB5D8DDFBB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3F8E6-956D-ED4A-8D5F-606CFFC46ACC}"/>
              </a:ext>
            </a:extLst>
          </p:cNvPr>
          <p:cNvSpPr>
            <a:spLocks noGrp="1"/>
          </p:cNvSpPr>
          <p:nvPr>
            <p:ph type="dt" sz="half" idx="10"/>
          </p:nvPr>
        </p:nvSpPr>
        <p:spPr/>
        <p:txBody>
          <a:bodyPr/>
          <a:lstStyle/>
          <a:p>
            <a:fld id="{70A75A74-6C42-7044-B903-3D30984E80C0}" type="datetimeFigureOut">
              <a:rPr lang="en-US" smtClean="0"/>
              <a:t>6/12/20</a:t>
            </a:fld>
            <a:endParaRPr lang="en-US"/>
          </a:p>
        </p:txBody>
      </p:sp>
      <p:sp>
        <p:nvSpPr>
          <p:cNvPr id="5" name="Footer Placeholder 4">
            <a:extLst>
              <a:ext uri="{FF2B5EF4-FFF2-40B4-BE49-F238E27FC236}">
                <a16:creationId xmlns:a16="http://schemas.microsoft.com/office/drawing/2014/main" id="{67B1FA1F-6301-5D41-B241-F1DBCABCB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F85D3-E184-B745-A72E-4B200B85EF1D}"/>
              </a:ext>
            </a:extLst>
          </p:cNvPr>
          <p:cNvSpPr>
            <a:spLocks noGrp="1"/>
          </p:cNvSpPr>
          <p:nvPr>
            <p:ph type="sldNum" sz="quarter" idx="12"/>
          </p:nvPr>
        </p:nvSpPr>
        <p:spPr/>
        <p:txBody>
          <a:bodyPr/>
          <a:lstStyle/>
          <a:p>
            <a:fld id="{2B8178C9-F1DE-5642-B55F-EDAE95CBEBF3}" type="slidenum">
              <a:rPr lang="en-US" smtClean="0"/>
              <a:t>‹#›</a:t>
            </a:fld>
            <a:endParaRPr lang="en-US"/>
          </a:p>
        </p:txBody>
      </p:sp>
    </p:spTree>
    <p:extLst>
      <p:ext uri="{BB962C8B-B14F-4D97-AF65-F5344CB8AC3E}">
        <p14:creationId xmlns:p14="http://schemas.microsoft.com/office/powerpoint/2010/main" val="123067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5B239E-E9BB-1646-BD91-5B3110AB31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30E3F0-BB77-7C44-8CF8-35AD4610CE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155EC-7FDE-0141-A72D-DA422B5DE065}"/>
              </a:ext>
            </a:extLst>
          </p:cNvPr>
          <p:cNvSpPr>
            <a:spLocks noGrp="1"/>
          </p:cNvSpPr>
          <p:nvPr>
            <p:ph type="dt" sz="half" idx="10"/>
          </p:nvPr>
        </p:nvSpPr>
        <p:spPr/>
        <p:txBody>
          <a:bodyPr/>
          <a:lstStyle/>
          <a:p>
            <a:fld id="{70A75A74-6C42-7044-B903-3D30984E80C0}" type="datetimeFigureOut">
              <a:rPr lang="en-US" smtClean="0"/>
              <a:t>6/12/20</a:t>
            </a:fld>
            <a:endParaRPr lang="en-US"/>
          </a:p>
        </p:txBody>
      </p:sp>
      <p:sp>
        <p:nvSpPr>
          <p:cNvPr id="5" name="Footer Placeholder 4">
            <a:extLst>
              <a:ext uri="{FF2B5EF4-FFF2-40B4-BE49-F238E27FC236}">
                <a16:creationId xmlns:a16="http://schemas.microsoft.com/office/drawing/2014/main" id="{98213FBF-53FB-9346-AB1C-723EB6800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4719C-6543-3A41-A05F-8BD89DF3BFFD}"/>
              </a:ext>
            </a:extLst>
          </p:cNvPr>
          <p:cNvSpPr>
            <a:spLocks noGrp="1"/>
          </p:cNvSpPr>
          <p:nvPr>
            <p:ph type="sldNum" sz="quarter" idx="12"/>
          </p:nvPr>
        </p:nvSpPr>
        <p:spPr/>
        <p:txBody>
          <a:bodyPr/>
          <a:lstStyle/>
          <a:p>
            <a:fld id="{2B8178C9-F1DE-5642-B55F-EDAE95CBEBF3}" type="slidenum">
              <a:rPr lang="en-US" smtClean="0"/>
              <a:t>‹#›</a:t>
            </a:fld>
            <a:endParaRPr lang="en-US"/>
          </a:p>
        </p:txBody>
      </p:sp>
    </p:spTree>
    <p:extLst>
      <p:ext uri="{BB962C8B-B14F-4D97-AF65-F5344CB8AC3E}">
        <p14:creationId xmlns:p14="http://schemas.microsoft.com/office/powerpoint/2010/main" val="255097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0E65-4974-0344-B281-710655887D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3AD90F-F895-384C-B60E-577C20AA09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8595E-8BDA-164A-A436-E45AA16D9876}"/>
              </a:ext>
            </a:extLst>
          </p:cNvPr>
          <p:cNvSpPr>
            <a:spLocks noGrp="1"/>
          </p:cNvSpPr>
          <p:nvPr>
            <p:ph type="dt" sz="half" idx="10"/>
          </p:nvPr>
        </p:nvSpPr>
        <p:spPr/>
        <p:txBody>
          <a:bodyPr/>
          <a:lstStyle/>
          <a:p>
            <a:fld id="{70A75A74-6C42-7044-B903-3D30984E80C0}" type="datetimeFigureOut">
              <a:rPr lang="en-US" smtClean="0"/>
              <a:t>6/12/20</a:t>
            </a:fld>
            <a:endParaRPr lang="en-US"/>
          </a:p>
        </p:txBody>
      </p:sp>
      <p:sp>
        <p:nvSpPr>
          <p:cNvPr id="5" name="Footer Placeholder 4">
            <a:extLst>
              <a:ext uri="{FF2B5EF4-FFF2-40B4-BE49-F238E27FC236}">
                <a16:creationId xmlns:a16="http://schemas.microsoft.com/office/drawing/2014/main" id="{9A8DBAEB-4F82-1A4A-B048-3AB24920F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E5837-4F14-5344-9F45-4520218A4C3E}"/>
              </a:ext>
            </a:extLst>
          </p:cNvPr>
          <p:cNvSpPr>
            <a:spLocks noGrp="1"/>
          </p:cNvSpPr>
          <p:nvPr>
            <p:ph type="sldNum" sz="quarter" idx="12"/>
          </p:nvPr>
        </p:nvSpPr>
        <p:spPr/>
        <p:txBody>
          <a:bodyPr/>
          <a:lstStyle/>
          <a:p>
            <a:fld id="{2B8178C9-F1DE-5642-B55F-EDAE95CBEBF3}" type="slidenum">
              <a:rPr lang="en-US" smtClean="0"/>
              <a:t>‹#›</a:t>
            </a:fld>
            <a:endParaRPr lang="en-US"/>
          </a:p>
        </p:txBody>
      </p:sp>
    </p:spTree>
    <p:extLst>
      <p:ext uri="{BB962C8B-B14F-4D97-AF65-F5344CB8AC3E}">
        <p14:creationId xmlns:p14="http://schemas.microsoft.com/office/powerpoint/2010/main" val="334348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8627E-73BF-284C-9DE4-6D52653C56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412512-4436-7944-902F-7D723BCF52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8953A1-31CF-B642-BC00-30BD485B8770}"/>
              </a:ext>
            </a:extLst>
          </p:cNvPr>
          <p:cNvSpPr>
            <a:spLocks noGrp="1"/>
          </p:cNvSpPr>
          <p:nvPr>
            <p:ph type="dt" sz="half" idx="10"/>
          </p:nvPr>
        </p:nvSpPr>
        <p:spPr/>
        <p:txBody>
          <a:bodyPr/>
          <a:lstStyle/>
          <a:p>
            <a:fld id="{70A75A74-6C42-7044-B903-3D30984E80C0}" type="datetimeFigureOut">
              <a:rPr lang="en-US" smtClean="0"/>
              <a:t>6/12/20</a:t>
            </a:fld>
            <a:endParaRPr lang="en-US"/>
          </a:p>
        </p:txBody>
      </p:sp>
      <p:sp>
        <p:nvSpPr>
          <p:cNvPr id="5" name="Footer Placeholder 4">
            <a:extLst>
              <a:ext uri="{FF2B5EF4-FFF2-40B4-BE49-F238E27FC236}">
                <a16:creationId xmlns:a16="http://schemas.microsoft.com/office/drawing/2014/main" id="{7E7904EF-53B9-3D4D-8159-20D57CA95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F76FA-8467-404A-8194-69BCAEDF46BB}"/>
              </a:ext>
            </a:extLst>
          </p:cNvPr>
          <p:cNvSpPr>
            <a:spLocks noGrp="1"/>
          </p:cNvSpPr>
          <p:nvPr>
            <p:ph type="sldNum" sz="quarter" idx="12"/>
          </p:nvPr>
        </p:nvSpPr>
        <p:spPr/>
        <p:txBody>
          <a:bodyPr/>
          <a:lstStyle/>
          <a:p>
            <a:fld id="{2B8178C9-F1DE-5642-B55F-EDAE95CBEBF3}" type="slidenum">
              <a:rPr lang="en-US" smtClean="0"/>
              <a:t>‹#›</a:t>
            </a:fld>
            <a:endParaRPr lang="en-US"/>
          </a:p>
        </p:txBody>
      </p:sp>
    </p:spTree>
    <p:extLst>
      <p:ext uri="{BB962C8B-B14F-4D97-AF65-F5344CB8AC3E}">
        <p14:creationId xmlns:p14="http://schemas.microsoft.com/office/powerpoint/2010/main" val="153626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547FA-F8F4-5E41-A46C-79BCF15031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A47FFB-1F1B-6744-89A5-02496CFABD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6F96A3-0962-A94C-83AD-D75FD42581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2870CD-07E3-BE4C-B35C-AE740477FBF8}"/>
              </a:ext>
            </a:extLst>
          </p:cNvPr>
          <p:cNvSpPr>
            <a:spLocks noGrp="1"/>
          </p:cNvSpPr>
          <p:nvPr>
            <p:ph type="dt" sz="half" idx="10"/>
          </p:nvPr>
        </p:nvSpPr>
        <p:spPr/>
        <p:txBody>
          <a:bodyPr/>
          <a:lstStyle/>
          <a:p>
            <a:fld id="{70A75A74-6C42-7044-B903-3D30984E80C0}" type="datetimeFigureOut">
              <a:rPr lang="en-US" smtClean="0"/>
              <a:t>6/12/20</a:t>
            </a:fld>
            <a:endParaRPr lang="en-US"/>
          </a:p>
        </p:txBody>
      </p:sp>
      <p:sp>
        <p:nvSpPr>
          <p:cNvPr id="6" name="Footer Placeholder 5">
            <a:extLst>
              <a:ext uri="{FF2B5EF4-FFF2-40B4-BE49-F238E27FC236}">
                <a16:creationId xmlns:a16="http://schemas.microsoft.com/office/drawing/2014/main" id="{0D79CAAA-AA8B-1D4D-A014-1A30522BA3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083D1-E74B-B349-9686-3FEE555D3FE8}"/>
              </a:ext>
            </a:extLst>
          </p:cNvPr>
          <p:cNvSpPr>
            <a:spLocks noGrp="1"/>
          </p:cNvSpPr>
          <p:nvPr>
            <p:ph type="sldNum" sz="quarter" idx="12"/>
          </p:nvPr>
        </p:nvSpPr>
        <p:spPr/>
        <p:txBody>
          <a:bodyPr/>
          <a:lstStyle/>
          <a:p>
            <a:fld id="{2B8178C9-F1DE-5642-B55F-EDAE95CBEBF3}" type="slidenum">
              <a:rPr lang="en-US" smtClean="0"/>
              <a:t>‹#›</a:t>
            </a:fld>
            <a:endParaRPr lang="en-US"/>
          </a:p>
        </p:txBody>
      </p:sp>
    </p:spTree>
    <p:extLst>
      <p:ext uri="{BB962C8B-B14F-4D97-AF65-F5344CB8AC3E}">
        <p14:creationId xmlns:p14="http://schemas.microsoft.com/office/powerpoint/2010/main" val="16546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C1C9-8A3E-1C4C-91B1-D1E900CC86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4CA594-8BE1-BA4F-8CE8-538D77A267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DDEB5A-890A-9A48-BF54-4565F4F775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297CC7-056D-F040-AD86-2C40582D57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0E62CC-A8A5-3D49-B2FC-2D8EC0690C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6CE563-3C7A-7F47-83AC-80E21548F3BD}"/>
              </a:ext>
            </a:extLst>
          </p:cNvPr>
          <p:cNvSpPr>
            <a:spLocks noGrp="1"/>
          </p:cNvSpPr>
          <p:nvPr>
            <p:ph type="dt" sz="half" idx="10"/>
          </p:nvPr>
        </p:nvSpPr>
        <p:spPr/>
        <p:txBody>
          <a:bodyPr/>
          <a:lstStyle/>
          <a:p>
            <a:fld id="{70A75A74-6C42-7044-B903-3D30984E80C0}" type="datetimeFigureOut">
              <a:rPr lang="en-US" smtClean="0"/>
              <a:t>6/12/20</a:t>
            </a:fld>
            <a:endParaRPr lang="en-US"/>
          </a:p>
        </p:txBody>
      </p:sp>
      <p:sp>
        <p:nvSpPr>
          <p:cNvPr id="8" name="Footer Placeholder 7">
            <a:extLst>
              <a:ext uri="{FF2B5EF4-FFF2-40B4-BE49-F238E27FC236}">
                <a16:creationId xmlns:a16="http://schemas.microsoft.com/office/drawing/2014/main" id="{9A5B9C24-0503-F64B-9AF6-1C3F4EB622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946C1B-FFFC-5045-AEE8-671539C5F18A}"/>
              </a:ext>
            </a:extLst>
          </p:cNvPr>
          <p:cNvSpPr>
            <a:spLocks noGrp="1"/>
          </p:cNvSpPr>
          <p:nvPr>
            <p:ph type="sldNum" sz="quarter" idx="12"/>
          </p:nvPr>
        </p:nvSpPr>
        <p:spPr/>
        <p:txBody>
          <a:bodyPr/>
          <a:lstStyle/>
          <a:p>
            <a:fld id="{2B8178C9-F1DE-5642-B55F-EDAE95CBEBF3}" type="slidenum">
              <a:rPr lang="en-US" smtClean="0"/>
              <a:t>‹#›</a:t>
            </a:fld>
            <a:endParaRPr lang="en-US"/>
          </a:p>
        </p:txBody>
      </p:sp>
    </p:spTree>
    <p:extLst>
      <p:ext uri="{BB962C8B-B14F-4D97-AF65-F5344CB8AC3E}">
        <p14:creationId xmlns:p14="http://schemas.microsoft.com/office/powerpoint/2010/main" val="62024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C3F0-07B9-454B-972C-06E503C63D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526041-AA1C-CC41-B1C5-E485777BCBAF}"/>
              </a:ext>
            </a:extLst>
          </p:cNvPr>
          <p:cNvSpPr>
            <a:spLocks noGrp="1"/>
          </p:cNvSpPr>
          <p:nvPr>
            <p:ph type="dt" sz="half" idx="10"/>
          </p:nvPr>
        </p:nvSpPr>
        <p:spPr/>
        <p:txBody>
          <a:bodyPr/>
          <a:lstStyle/>
          <a:p>
            <a:fld id="{70A75A74-6C42-7044-B903-3D30984E80C0}" type="datetimeFigureOut">
              <a:rPr lang="en-US" smtClean="0"/>
              <a:t>6/12/20</a:t>
            </a:fld>
            <a:endParaRPr lang="en-US"/>
          </a:p>
        </p:txBody>
      </p:sp>
      <p:sp>
        <p:nvSpPr>
          <p:cNvPr id="4" name="Footer Placeholder 3">
            <a:extLst>
              <a:ext uri="{FF2B5EF4-FFF2-40B4-BE49-F238E27FC236}">
                <a16:creationId xmlns:a16="http://schemas.microsoft.com/office/drawing/2014/main" id="{8C172E15-AD3D-CA48-B232-64980961A5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4C2F81-8C15-2F46-98DA-162FA95A8323}"/>
              </a:ext>
            </a:extLst>
          </p:cNvPr>
          <p:cNvSpPr>
            <a:spLocks noGrp="1"/>
          </p:cNvSpPr>
          <p:nvPr>
            <p:ph type="sldNum" sz="quarter" idx="12"/>
          </p:nvPr>
        </p:nvSpPr>
        <p:spPr/>
        <p:txBody>
          <a:bodyPr/>
          <a:lstStyle/>
          <a:p>
            <a:fld id="{2B8178C9-F1DE-5642-B55F-EDAE95CBEBF3}" type="slidenum">
              <a:rPr lang="en-US" smtClean="0"/>
              <a:t>‹#›</a:t>
            </a:fld>
            <a:endParaRPr lang="en-US"/>
          </a:p>
        </p:txBody>
      </p:sp>
    </p:spTree>
    <p:extLst>
      <p:ext uri="{BB962C8B-B14F-4D97-AF65-F5344CB8AC3E}">
        <p14:creationId xmlns:p14="http://schemas.microsoft.com/office/powerpoint/2010/main" val="55176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12690A-EF1C-D346-8C1D-2DF418F2029F}"/>
              </a:ext>
            </a:extLst>
          </p:cNvPr>
          <p:cNvSpPr>
            <a:spLocks noGrp="1"/>
          </p:cNvSpPr>
          <p:nvPr>
            <p:ph type="dt" sz="half" idx="10"/>
          </p:nvPr>
        </p:nvSpPr>
        <p:spPr/>
        <p:txBody>
          <a:bodyPr/>
          <a:lstStyle/>
          <a:p>
            <a:fld id="{70A75A74-6C42-7044-B903-3D30984E80C0}" type="datetimeFigureOut">
              <a:rPr lang="en-US" smtClean="0"/>
              <a:t>6/12/20</a:t>
            </a:fld>
            <a:endParaRPr lang="en-US"/>
          </a:p>
        </p:txBody>
      </p:sp>
      <p:sp>
        <p:nvSpPr>
          <p:cNvPr id="3" name="Footer Placeholder 2">
            <a:extLst>
              <a:ext uri="{FF2B5EF4-FFF2-40B4-BE49-F238E27FC236}">
                <a16:creationId xmlns:a16="http://schemas.microsoft.com/office/drawing/2014/main" id="{F6BF8873-F7DE-9445-A8B2-C5D2316DC1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3DD8EE-DB1D-0B49-9C14-57E0EC58647F}"/>
              </a:ext>
            </a:extLst>
          </p:cNvPr>
          <p:cNvSpPr>
            <a:spLocks noGrp="1"/>
          </p:cNvSpPr>
          <p:nvPr>
            <p:ph type="sldNum" sz="quarter" idx="12"/>
          </p:nvPr>
        </p:nvSpPr>
        <p:spPr/>
        <p:txBody>
          <a:bodyPr/>
          <a:lstStyle/>
          <a:p>
            <a:fld id="{2B8178C9-F1DE-5642-B55F-EDAE95CBEBF3}" type="slidenum">
              <a:rPr lang="en-US" smtClean="0"/>
              <a:t>‹#›</a:t>
            </a:fld>
            <a:endParaRPr lang="en-US"/>
          </a:p>
        </p:txBody>
      </p:sp>
    </p:spTree>
    <p:extLst>
      <p:ext uri="{BB962C8B-B14F-4D97-AF65-F5344CB8AC3E}">
        <p14:creationId xmlns:p14="http://schemas.microsoft.com/office/powerpoint/2010/main" val="356157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7149A-B5B5-D243-9314-F222E39CB7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5EFB27-10CC-7440-8557-F706BDA04D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3B46DD-9257-C242-A55E-9C2E506023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0889E-A4CC-F84C-9245-B6DBCCF64280}"/>
              </a:ext>
            </a:extLst>
          </p:cNvPr>
          <p:cNvSpPr>
            <a:spLocks noGrp="1"/>
          </p:cNvSpPr>
          <p:nvPr>
            <p:ph type="dt" sz="half" idx="10"/>
          </p:nvPr>
        </p:nvSpPr>
        <p:spPr/>
        <p:txBody>
          <a:bodyPr/>
          <a:lstStyle/>
          <a:p>
            <a:fld id="{70A75A74-6C42-7044-B903-3D30984E80C0}" type="datetimeFigureOut">
              <a:rPr lang="en-US" smtClean="0"/>
              <a:t>6/12/20</a:t>
            </a:fld>
            <a:endParaRPr lang="en-US"/>
          </a:p>
        </p:txBody>
      </p:sp>
      <p:sp>
        <p:nvSpPr>
          <p:cNvPr id="6" name="Footer Placeholder 5">
            <a:extLst>
              <a:ext uri="{FF2B5EF4-FFF2-40B4-BE49-F238E27FC236}">
                <a16:creationId xmlns:a16="http://schemas.microsoft.com/office/drawing/2014/main" id="{9EA8D0B9-6752-9043-AF02-7CD9C51AE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8E7E9-B4AC-4C40-94E4-C44B72DC93BB}"/>
              </a:ext>
            </a:extLst>
          </p:cNvPr>
          <p:cNvSpPr>
            <a:spLocks noGrp="1"/>
          </p:cNvSpPr>
          <p:nvPr>
            <p:ph type="sldNum" sz="quarter" idx="12"/>
          </p:nvPr>
        </p:nvSpPr>
        <p:spPr/>
        <p:txBody>
          <a:bodyPr/>
          <a:lstStyle/>
          <a:p>
            <a:fld id="{2B8178C9-F1DE-5642-B55F-EDAE95CBEBF3}" type="slidenum">
              <a:rPr lang="en-US" smtClean="0"/>
              <a:t>‹#›</a:t>
            </a:fld>
            <a:endParaRPr lang="en-US"/>
          </a:p>
        </p:txBody>
      </p:sp>
    </p:spTree>
    <p:extLst>
      <p:ext uri="{BB962C8B-B14F-4D97-AF65-F5344CB8AC3E}">
        <p14:creationId xmlns:p14="http://schemas.microsoft.com/office/powerpoint/2010/main" val="21130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75FA8-AA37-2045-9613-BEA4748C8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B4E41A-0886-E942-93B9-E17FED2AA2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1BF7A-524D-CE4C-B7A4-7C23CF239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5429A4-805D-D341-AAF2-76A657DECF2D}"/>
              </a:ext>
            </a:extLst>
          </p:cNvPr>
          <p:cNvSpPr>
            <a:spLocks noGrp="1"/>
          </p:cNvSpPr>
          <p:nvPr>
            <p:ph type="dt" sz="half" idx="10"/>
          </p:nvPr>
        </p:nvSpPr>
        <p:spPr/>
        <p:txBody>
          <a:bodyPr/>
          <a:lstStyle/>
          <a:p>
            <a:fld id="{70A75A74-6C42-7044-B903-3D30984E80C0}" type="datetimeFigureOut">
              <a:rPr lang="en-US" smtClean="0"/>
              <a:t>6/12/20</a:t>
            </a:fld>
            <a:endParaRPr lang="en-US"/>
          </a:p>
        </p:txBody>
      </p:sp>
      <p:sp>
        <p:nvSpPr>
          <p:cNvPr id="6" name="Footer Placeholder 5">
            <a:extLst>
              <a:ext uri="{FF2B5EF4-FFF2-40B4-BE49-F238E27FC236}">
                <a16:creationId xmlns:a16="http://schemas.microsoft.com/office/drawing/2014/main" id="{EC4F5ED1-0129-8344-8FA8-6BD396B1AC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FF3BE-BB53-774B-BCC0-2D2A4A6DFE27}"/>
              </a:ext>
            </a:extLst>
          </p:cNvPr>
          <p:cNvSpPr>
            <a:spLocks noGrp="1"/>
          </p:cNvSpPr>
          <p:nvPr>
            <p:ph type="sldNum" sz="quarter" idx="12"/>
          </p:nvPr>
        </p:nvSpPr>
        <p:spPr/>
        <p:txBody>
          <a:bodyPr/>
          <a:lstStyle/>
          <a:p>
            <a:fld id="{2B8178C9-F1DE-5642-B55F-EDAE95CBEBF3}" type="slidenum">
              <a:rPr lang="en-US" smtClean="0"/>
              <a:t>‹#›</a:t>
            </a:fld>
            <a:endParaRPr lang="en-US"/>
          </a:p>
        </p:txBody>
      </p:sp>
    </p:spTree>
    <p:extLst>
      <p:ext uri="{BB962C8B-B14F-4D97-AF65-F5344CB8AC3E}">
        <p14:creationId xmlns:p14="http://schemas.microsoft.com/office/powerpoint/2010/main" val="80765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DE734-93F1-7644-A7B0-7940EA1971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2A3D47-8BAE-9B45-B8AB-992384624B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6FF4F9-BB37-F444-80D9-4041208CBD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75A74-6C42-7044-B903-3D30984E80C0}" type="datetimeFigureOut">
              <a:rPr lang="en-US" smtClean="0"/>
              <a:t>6/12/20</a:t>
            </a:fld>
            <a:endParaRPr lang="en-US"/>
          </a:p>
        </p:txBody>
      </p:sp>
      <p:sp>
        <p:nvSpPr>
          <p:cNvPr id="5" name="Footer Placeholder 4">
            <a:extLst>
              <a:ext uri="{FF2B5EF4-FFF2-40B4-BE49-F238E27FC236}">
                <a16:creationId xmlns:a16="http://schemas.microsoft.com/office/drawing/2014/main" id="{51B3E8BA-055A-E046-8494-7D0FD53B2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383676-688E-4A42-8D10-7BED325F13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178C9-F1DE-5642-B55F-EDAE95CBEBF3}" type="slidenum">
              <a:rPr lang="en-US" smtClean="0"/>
              <a:t>‹#›</a:t>
            </a:fld>
            <a:endParaRPr lang="en-US"/>
          </a:p>
        </p:txBody>
      </p:sp>
    </p:spTree>
    <p:extLst>
      <p:ext uri="{BB962C8B-B14F-4D97-AF65-F5344CB8AC3E}">
        <p14:creationId xmlns:p14="http://schemas.microsoft.com/office/powerpoint/2010/main" val="3315197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3.emf"/><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docs.google.com/document/d/1x9H1-MnIiF4xKM4uHt6XYI1b-oXn6QP3GwwbI-EqHuw/edit?usp=shar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33E28-236E-6143-99B7-1E9A727F533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C4005B-B0DB-8F44-AB8A-6AC3F5D8CE69}"/>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CC310E3-C076-814C-B3A3-3758908C2F2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22A5FF3-35B8-A849-ACD2-B3575AE396D8}"/>
              </a:ext>
            </a:extLst>
          </p:cNvPr>
          <p:cNvSpPr/>
          <p:nvPr/>
        </p:nvSpPr>
        <p:spPr>
          <a:xfrm>
            <a:off x="1" y="1"/>
            <a:ext cx="12191999" cy="6857999"/>
          </a:xfrm>
          <a:prstGeom prst="rect">
            <a:avLst/>
          </a:prstGeom>
          <a:gradFill flip="none" rotWithShape="1">
            <a:gsLst>
              <a:gs pos="0">
                <a:srgbClr val="0062FF">
                  <a:alpha val="60000"/>
                </a:srgbClr>
              </a:gs>
              <a:gs pos="100000">
                <a:srgbClr val="0062F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A96748-BDD5-CB47-9ED9-8C7577E4D3AB}"/>
              </a:ext>
            </a:extLst>
          </p:cNvPr>
          <p:cNvSpPr/>
          <p:nvPr/>
        </p:nvSpPr>
        <p:spPr>
          <a:xfrm>
            <a:off x="431880" y="5470486"/>
            <a:ext cx="3313728" cy="800219"/>
          </a:xfrm>
          <a:prstGeom prst="rect">
            <a:avLst/>
          </a:prstGeom>
        </p:spPr>
        <p:txBody>
          <a:bodyPr wrap="none">
            <a:spAutoFit/>
          </a:bodyPr>
          <a:lstStyle/>
          <a:p>
            <a:r>
              <a:rPr lang="en-US" sz="2300" dirty="0">
                <a:solidFill>
                  <a:schemeClr val="bg1"/>
                </a:solidFill>
                <a:latin typeface="Proxima Nova Semibold" panose="02000506030000020004" pitchFamily="50" charset="0"/>
              </a:rPr>
              <a:t>Seed Stage Board Deck</a:t>
            </a:r>
            <a:br>
              <a:rPr lang="en-US" sz="2300" dirty="0">
                <a:solidFill>
                  <a:srgbClr val="F9EC31"/>
                </a:solidFill>
                <a:latin typeface="Proxima Nova Semibold" panose="02000506030000020004" pitchFamily="50" charset="0"/>
              </a:rPr>
            </a:br>
            <a:r>
              <a:rPr lang="en-US" sz="2300" dirty="0">
                <a:solidFill>
                  <a:srgbClr val="F9EC31"/>
                </a:solidFill>
                <a:latin typeface="Proxima Nova Semibold" panose="02000506030000020004" pitchFamily="50" charset="0"/>
              </a:rPr>
              <a:t>Template</a:t>
            </a:r>
          </a:p>
        </p:txBody>
      </p:sp>
      <p:grpSp>
        <p:nvGrpSpPr>
          <p:cNvPr id="7" name="Group 6">
            <a:extLst>
              <a:ext uri="{FF2B5EF4-FFF2-40B4-BE49-F238E27FC236}">
                <a16:creationId xmlns:a16="http://schemas.microsoft.com/office/drawing/2014/main" id="{90D22F94-C79D-D142-B118-09192302E952}"/>
              </a:ext>
            </a:extLst>
          </p:cNvPr>
          <p:cNvGrpSpPr/>
          <p:nvPr/>
        </p:nvGrpSpPr>
        <p:grpSpPr>
          <a:xfrm>
            <a:off x="3076905" y="1442163"/>
            <a:ext cx="6038191" cy="3647098"/>
            <a:chOff x="3105809" y="1263875"/>
            <a:chExt cx="6038191" cy="3647098"/>
          </a:xfrm>
        </p:grpSpPr>
        <p:pic>
          <p:nvPicPr>
            <p:cNvPr id="8" name="Picture 7">
              <a:extLst>
                <a:ext uri="{FF2B5EF4-FFF2-40B4-BE49-F238E27FC236}">
                  <a16:creationId xmlns:a16="http://schemas.microsoft.com/office/drawing/2014/main" id="{DE59A4FA-963C-274D-8B1E-4A3A079CC9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97271" y="1263875"/>
              <a:ext cx="4655266" cy="2385738"/>
            </a:xfrm>
            <a:prstGeom prst="rect">
              <a:avLst/>
            </a:prstGeom>
          </p:spPr>
        </p:pic>
        <p:sp>
          <p:nvSpPr>
            <p:cNvPr id="9" name="Rectangle 8">
              <a:extLst>
                <a:ext uri="{FF2B5EF4-FFF2-40B4-BE49-F238E27FC236}">
                  <a16:creationId xmlns:a16="http://schemas.microsoft.com/office/drawing/2014/main" id="{45BF6346-5B82-ED4E-B9E4-D973B8180953}"/>
                </a:ext>
              </a:extLst>
            </p:cNvPr>
            <p:cNvSpPr/>
            <p:nvPr/>
          </p:nvSpPr>
          <p:spPr>
            <a:xfrm>
              <a:off x="3105809" y="4110754"/>
              <a:ext cx="6038191" cy="800219"/>
            </a:xfrm>
            <a:prstGeom prst="rect">
              <a:avLst/>
            </a:prstGeom>
          </p:spPr>
          <p:txBody>
            <a:bodyPr wrap="square">
              <a:spAutoFit/>
            </a:bodyPr>
            <a:lstStyle/>
            <a:p>
              <a:pPr algn="ctr"/>
              <a:r>
                <a:rPr lang="en-US" sz="2300" dirty="0">
                  <a:solidFill>
                    <a:schemeClr val="bg1"/>
                  </a:solidFill>
                  <a:latin typeface="Proxima Nova Semibold" panose="02000506030000020004" pitchFamily="50" charset="0"/>
                </a:rPr>
                <a:t>Championing the founders who are </a:t>
              </a:r>
              <a:br>
                <a:rPr lang="en-US" sz="2300" dirty="0">
                  <a:solidFill>
                    <a:schemeClr val="bg1"/>
                  </a:solidFill>
                  <a:latin typeface="Proxima Nova Semibold" panose="02000506030000020004" pitchFamily="50" charset="0"/>
                </a:rPr>
              </a:br>
              <a:r>
                <a:rPr lang="en-US" sz="2300" dirty="0">
                  <a:solidFill>
                    <a:schemeClr val="bg1"/>
                  </a:solidFill>
                  <a:latin typeface="Proxima Nova Semibold" panose="02000506030000020004" pitchFamily="50" charset="0"/>
                </a:rPr>
                <a:t>redesigning the Everyday Economy.</a:t>
              </a:r>
            </a:p>
          </p:txBody>
        </p:sp>
        <p:sp>
          <p:nvSpPr>
            <p:cNvPr id="10" name="Rectangle 9">
              <a:extLst>
                <a:ext uri="{FF2B5EF4-FFF2-40B4-BE49-F238E27FC236}">
                  <a16:creationId xmlns:a16="http://schemas.microsoft.com/office/drawing/2014/main" id="{B32F098D-BB0D-0F4E-8BC8-01DD84D9880B}"/>
                </a:ext>
              </a:extLst>
            </p:cNvPr>
            <p:cNvSpPr/>
            <p:nvPr/>
          </p:nvSpPr>
          <p:spPr>
            <a:xfrm>
              <a:off x="4081972" y="3943548"/>
              <a:ext cx="4085864" cy="61732"/>
            </a:xfrm>
            <a:prstGeom prst="rect">
              <a:avLst/>
            </a:prstGeom>
            <a:solidFill>
              <a:srgbClr val="F9E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D0880CB5-9E70-124F-A814-29B16CC247AB}"/>
              </a:ext>
            </a:extLst>
          </p:cNvPr>
          <p:cNvSpPr/>
          <p:nvPr/>
        </p:nvSpPr>
        <p:spPr>
          <a:xfrm>
            <a:off x="9576838" y="6217858"/>
            <a:ext cx="2214068" cy="323165"/>
          </a:xfrm>
          <a:prstGeom prst="rect">
            <a:avLst/>
          </a:prstGeom>
        </p:spPr>
        <p:txBody>
          <a:bodyPr wrap="none">
            <a:spAutoFit/>
          </a:bodyPr>
          <a:lstStyle/>
          <a:p>
            <a:r>
              <a:rPr lang="en-US" sz="1500" dirty="0">
                <a:solidFill>
                  <a:srgbClr val="A1BAF4"/>
                </a:solidFill>
                <a:latin typeface="Proxima Nova Semibold" panose="02000506030000020004" pitchFamily="50" charset="0"/>
              </a:rPr>
              <a:t>NextViewVentures.com</a:t>
            </a:r>
          </a:p>
        </p:txBody>
      </p:sp>
    </p:spTree>
    <p:extLst>
      <p:ext uri="{BB962C8B-B14F-4D97-AF65-F5344CB8AC3E}">
        <p14:creationId xmlns:p14="http://schemas.microsoft.com/office/powerpoint/2010/main" val="60944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30803B3-F319-D04F-A3A9-5742950E9EB9}"/>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AECD79-BBED-5444-B50F-560A70C8EDCB}"/>
              </a:ext>
            </a:extLst>
          </p:cNvPr>
          <p:cNvSpPr>
            <a:spLocks noGrp="1"/>
          </p:cNvSpPr>
          <p:nvPr>
            <p:ph type="title"/>
          </p:nvPr>
        </p:nvSpPr>
        <p:spPr>
          <a:xfrm>
            <a:off x="838200" y="74126"/>
            <a:ext cx="10515600" cy="1325563"/>
          </a:xfrm>
        </p:spPr>
        <p:txBody>
          <a:bodyPr/>
          <a:lstStyle/>
          <a:p>
            <a:pPr algn="ctr"/>
            <a:r>
              <a:rPr lang="en-US" b="1" dirty="0">
                <a:solidFill>
                  <a:srgbClr val="2363FB"/>
                </a:solidFill>
                <a:latin typeface="Proxima Nova" panose="02000506030000020004" pitchFamily="2" charset="0"/>
                <a:cs typeface="Arial"/>
              </a:rPr>
              <a:t>TEAM UPDATE</a:t>
            </a:r>
            <a:endParaRPr lang="en-US" b="1" dirty="0">
              <a:solidFill>
                <a:srgbClr val="2363FB"/>
              </a:solidFill>
              <a:latin typeface="Proxima Nova" panose="02000506030000020004" pitchFamily="2" charset="0"/>
            </a:endParaRPr>
          </a:p>
        </p:txBody>
      </p:sp>
      <p:grpSp>
        <p:nvGrpSpPr>
          <p:cNvPr id="11" name="Group 10">
            <a:extLst>
              <a:ext uri="{FF2B5EF4-FFF2-40B4-BE49-F238E27FC236}">
                <a16:creationId xmlns:a16="http://schemas.microsoft.com/office/drawing/2014/main" id="{D54A1A12-AD64-6F4E-8F07-F53D71662D61}"/>
              </a:ext>
            </a:extLst>
          </p:cNvPr>
          <p:cNvGrpSpPr/>
          <p:nvPr/>
        </p:nvGrpSpPr>
        <p:grpSpPr>
          <a:xfrm>
            <a:off x="4242571" y="1581926"/>
            <a:ext cx="3374332" cy="3597267"/>
            <a:chOff x="2545763" y="1785884"/>
            <a:chExt cx="4052474" cy="4320213"/>
          </a:xfrm>
        </p:grpSpPr>
        <p:sp>
          <p:nvSpPr>
            <p:cNvPr id="4" name="Rectangle 3">
              <a:extLst>
                <a:ext uri="{FF2B5EF4-FFF2-40B4-BE49-F238E27FC236}">
                  <a16:creationId xmlns:a16="http://schemas.microsoft.com/office/drawing/2014/main" id="{9A84570A-FCCA-C94D-B205-059537658733}"/>
                </a:ext>
              </a:extLst>
            </p:cNvPr>
            <p:cNvSpPr/>
            <p:nvPr/>
          </p:nvSpPr>
          <p:spPr>
            <a:xfrm>
              <a:off x="2545763" y="1785884"/>
              <a:ext cx="1918486" cy="954942"/>
            </a:xfrm>
            <a:prstGeom prst="rect">
              <a:avLst/>
            </a:prstGeom>
            <a:solidFill>
              <a:srgbClr val="2363FB"/>
            </a:solidFill>
            <a:ln>
              <a:solidFill>
                <a:srgbClr val="25459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Proxima Nova Semibold" panose="02000506030000020004" pitchFamily="2" charset="0"/>
                  <a:cs typeface="Arial"/>
                </a:rPr>
                <a:t>Amy</a:t>
              </a:r>
            </a:p>
            <a:p>
              <a:pPr algn="ctr"/>
              <a:r>
                <a:rPr lang="en-US" sz="1600" b="1" dirty="0">
                  <a:latin typeface="Proxima Nova Semibold" panose="02000506030000020004" pitchFamily="2" charset="0"/>
                  <a:cs typeface="Arial"/>
                </a:rPr>
                <a:t>Co-Founder, CEO</a:t>
              </a:r>
            </a:p>
          </p:txBody>
        </p:sp>
        <p:sp>
          <p:nvSpPr>
            <p:cNvPr id="5" name="Rectangle 4">
              <a:extLst>
                <a:ext uri="{FF2B5EF4-FFF2-40B4-BE49-F238E27FC236}">
                  <a16:creationId xmlns:a16="http://schemas.microsoft.com/office/drawing/2014/main" id="{B8F85D57-5357-7D48-A42B-1C7295A7B137}"/>
                </a:ext>
              </a:extLst>
            </p:cNvPr>
            <p:cNvSpPr/>
            <p:nvPr/>
          </p:nvSpPr>
          <p:spPr>
            <a:xfrm>
              <a:off x="4679751" y="1793860"/>
              <a:ext cx="1918486" cy="954942"/>
            </a:xfrm>
            <a:prstGeom prst="rect">
              <a:avLst/>
            </a:prstGeom>
            <a:solidFill>
              <a:srgbClr val="2363FB"/>
            </a:solidFill>
            <a:ln>
              <a:solidFill>
                <a:srgbClr val="25459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Proxima Nova Semibold" panose="02000506030000020004" pitchFamily="2" charset="0"/>
                  <a:cs typeface="Arial"/>
                </a:rPr>
                <a:t>Bob</a:t>
              </a:r>
            </a:p>
            <a:p>
              <a:pPr algn="ctr"/>
              <a:r>
                <a:rPr lang="en-US" sz="1600" b="1" dirty="0">
                  <a:latin typeface="Proxima Nova Semibold" panose="02000506030000020004" pitchFamily="2" charset="0"/>
                  <a:cs typeface="Arial"/>
                </a:rPr>
                <a:t>Co-Founder, CTO</a:t>
              </a:r>
            </a:p>
          </p:txBody>
        </p:sp>
        <p:sp>
          <p:nvSpPr>
            <p:cNvPr id="6" name="Rectangle 5">
              <a:extLst>
                <a:ext uri="{FF2B5EF4-FFF2-40B4-BE49-F238E27FC236}">
                  <a16:creationId xmlns:a16="http://schemas.microsoft.com/office/drawing/2014/main" id="{9055EFE8-A9BB-2D48-AB20-40D1FD9B5558}"/>
                </a:ext>
              </a:extLst>
            </p:cNvPr>
            <p:cNvSpPr/>
            <p:nvPr/>
          </p:nvSpPr>
          <p:spPr>
            <a:xfrm>
              <a:off x="2545763" y="2925369"/>
              <a:ext cx="1918486" cy="954942"/>
            </a:xfrm>
            <a:prstGeom prst="rect">
              <a:avLst/>
            </a:prstGeom>
            <a:solidFill>
              <a:srgbClr val="2363FB"/>
            </a:solidFill>
            <a:ln>
              <a:solidFill>
                <a:srgbClr val="25459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Proxima Nova Semibold" panose="02000506030000020004" pitchFamily="2" charset="0"/>
                  <a:cs typeface="Arial"/>
                </a:rPr>
                <a:t>Matt</a:t>
              </a:r>
            </a:p>
            <a:p>
              <a:pPr algn="ctr"/>
              <a:r>
                <a:rPr lang="en-US" sz="1600" b="1" dirty="0">
                  <a:latin typeface="Proxima Nova Semibold" panose="02000506030000020004" pitchFamily="2" charset="0"/>
                  <a:cs typeface="Arial"/>
                </a:rPr>
                <a:t>Lead Developer</a:t>
              </a:r>
            </a:p>
          </p:txBody>
        </p:sp>
        <p:sp>
          <p:nvSpPr>
            <p:cNvPr id="7" name="Rectangle 6">
              <a:extLst>
                <a:ext uri="{FF2B5EF4-FFF2-40B4-BE49-F238E27FC236}">
                  <a16:creationId xmlns:a16="http://schemas.microsoft.com/office/drawing/2014/main" id="{75D21B03-2BFB-BC40-BDAA-1969AAE74FE9}"/>
                </a:ext>
              </a:extLst>
            </p:cNvPr>
            <p:cNvSpPr/>
            <p:nvPr/>
          </p:nvSpPr>
          <p:spPr>
            <a:xfrm>
              <a:off x="4679751" y="2925369"/>
              <a:ext cx="1918486" cy="954942"/>
            </a:xfrm>
            <a:prstGeom prst="rect">
              <a:avLst/>
            </a:prstGeom>
            <a:solidFill>
              <a:srgbClr val="2363FB"/>
            </a:solidFill>
            <a:ln>
              <a:solidFill>
                <a:srgbClr val="25459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Proxima Nova Semibold" panose="02000506030000020004" pitchFamily="2" charset="0"/>
                  <a:cs typeface="Arial"/>
                </a:rPr>
                <a:t>Tracy</a:t>
              </a:r>
            </a:p>
            <a:p>
              <a:pPr algn="ctr"/>
              <a:r>
                <a:rPr lang="en-US" sz="1600" b="1" dirty="0">
                  <a:latin typeface="Proxima Nova Semibold" panose="02000506030000020004" pitchFamily="2" charset="0"/>
                  <a:cs typeface="Arial"/>
                </a:rPr>
                <a:t>Web Developer</a:t>
              </a:r>
            </a:p>
          </p:txBody>
        </p:sp>
        <p:sp>
          <p:nvSpPr>
            <p:cNvPr id="8" name="Rectangle 7">
              <a:extLst>
                <a:ext uri="{FF2B5EF4-FFF2-40B4-BE49-F238E27FC236}">
                  <a16:creationId xmlns:a16="http://schemas.microsoft.com/office/drawing/2014/main" id="{5C781A0A-B975-724D-83BD-908436E71B00}"/>
                </a:ext>
              </a:extLst>
            </p:cNvPr>
            <p:cNvSpPr/>
            <p:nvPr/>
          </p:nvSpPr>
          <p:spPr>
            <a:xfrm>
              <a:off x="2545763" y="4030294"/>
              <a:ext cx="1918486" cy="954942"/>
            </a:xfrm>
            <a:prstGeom prst="rect">
              <a:avLst/>
            </a:prstGeom>
            <a:solidFill>
              <a:srgbClr val="2363FB"/>
            </a:solidFill>
            <a:ln>
              <a:solidFill>
                <a:srgbClr val="25459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Proxima Nova Semibold" panose="02000506030000020004" pitchFamily="2" charset="0"/>
                  <a:cs typeface="Arial"/>
                </a:rPr>
                <a:t>Jim</a:t>
              </a:r>
            </a:p>
            <a:p>
              <a:pPr algn="ctr"/>
              <a:r>
                <a:rPr lang="en-US" sz="1600" b="1" dirty="0">
                  <a:latin typeface="Proxima Nova Semibold" panose="02000506030000020004" pitchFamily="2" charset="0"/>
                  <a:cs typeface="Arial"/>
                </a:rPr>
                <a:t>Sales/Marketing</a:t>
              </a:r>
            </a:p>
          </p:txBody>
        </p:sp>
        <p:sp>
          <p:nvSpPr>
            <p:cNvPr id="9" name="Rectangle 8">
              <a:extLst>
                <a:ext uri="{FF2B5EF4-FFF2-40B4-BE49-F238E27FC236}">
                  <a16:creationId xmlns:a16="http://schemas.microsoft.com/office/drawing/2014/main" id="{EC6EFE10-2C65-3F42-9FDB-4C5863E5ACC3}"/>
                </a:ext>
              </a:extLst>
            </p:cNvPr>
            <p:cNvSpPr/>
            <p:nvPr/>
          </p:nvSpPr>
          <p:spPr>
            <a:xfrm>
              <a:off x="4679751" y="4030294"/>
              <a:ext cx="1918486" cy="954942"/>
            </a:xfrm>
            <a:prstGeom prst="rect">
              <a:avLst/>
            </a:prstGeom>
            <a:noFill/>
            <a:ln>
              <a:solidFill>
                <a:srgbClr val="F9EC31"/>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latin typeface="Proxima Nova Semibold" panose="02000506030000020004" pitchFamily="2" charset="0"/>
                  <a:cs typeface="Arial"/>
                </a:rPr>
                <a:t>(Next Hire)</a:t>
              </a:r>
            </a:p>
            <a:p>
              <a:pPr algn="ctr"/>
              <a:r>
                <a:rPr lang="en-US" sz="1600" b="1" dirty="0">
                  <a:latin typeface="Proxima Nova Semibold" panose="02000506030000020004" pitchFamily="2" charset="0"/>
                  <a:cs typeface="Arial"/>
                </a:rPr>
                <a:t>UA Marketer</a:t>
              </a:r>
            </a:p>
          </p:txBody>
        </p:sp>
        <p:sp>
          <p:nvSpPr>
            <p:cNvPr id="10" name="Rectangle 9">
              <a:extLst>
                <a:ext uri="{FF2B5EF4-FFF2-40B4-BE49-F238E27FC236}">
                  <a16:creationId xmlns:a16="http://schemas.microsoft.com/office/drawing/2014/main" id="{23C62099-09DC-2544-8CB0-0212CE2AE5AF}"/>
                </a:ext>
              </a:extLst>
            </p:cNvPr>
            <p:cNvSpPr/>
            <p:nvPr/>
          </p:nvSpPr>
          <p:spPr>
            <a:xfrm>
              <a:off x="3618908" y="5151155"/>
              <a:ext cx="1918486" cy="954942"/>
            </a:xfrm>
            <a:prstGeom prst="rect">
              <a:avLst/>
            </a:prstGeom>
            <a:noFill/>
            <a:ln>
              <a:solidFill>
                <a:srgbClr val="F9EC3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latin typeface="Proxima Nova Semibold" panose="02000506030000020004" pitchFamily="2" charset="0"/>
                  <a:cs typeface="Arial"/>
                </a:rPr>
                <a:t>(Intern Hire)</a:t>
              </a:r>
            </a:p>
            <a:p>
              <a:pPr algn="ctr"/>
              <a:r>
                <a:rPr lang="en-US" sz="1600" b="1" dirty="0">
                  <a:latin typeface="Proxima Nova Semibold" panose="02000506030000020004" pitchFamily="2" charset="0"/>
                  <a:cs typeface="Arial"/>
                </a:rPr>
                <a:t>Designer</a:t>
              </a:r>
            </a:p>
          </p:txBody>
        </p:sp>
      </p:grpSp>
      <p:sp>
        <p:nvSpPr>
          <p:cNvPr id="13" name="Rectangle 12">
            <a:extLst>
              <a:ext uri="{FF2B5EF4-FFF2-40B4-BE49-F238E27FC236}">
                <a16:creationId xmlns:a16="http://schemas.microsoft.com/office/drawing/2014/main" id="{041B6B1D-7D32-D348-947C-01E98F627BC3}"/>
              </a:ext>
            </a:extLst>
          </p:cNvPr>
          <p:cNvSpPr/>
          <p:nvPr/>
        </p:nvSpPr>
        <p:spPr>
          <a:xfrm>
            <a:off x="3015633" y="5741140"/>
            <a:ext cx="7665841" cy="1107996"/>
          </a:xfrm>
          <a:prstGeom prst="rect">
            <a:avLst/>
          </a:prstGeom>
        </p:spPr>
        <p:txBody>
          <a:bodyPr wrap="square">
            <a:spAutoFit/>
          </a:bodyPr>
          <a:lstStyle/>
          <a:p>
            <a:pPr lvl="0" algn="ctr">
              <a:defRPr/>
            </a:pPr>
            <a:r>
              <a:rPr lang="en-US" sz="1600" i="1" dirty="0">
                <a:solidFill>
                  <a:srgbClr val="414141"/>
                </a:solidFill>
                <a:latin typeface="Proxima Nova" panose="02000506030000020004" pitchFamily="2" charset="0"/>
                <a:cs typeface="Arial"/>
              </a:rPr>
              <a:t>This can go in the front or back of the deck. We prefer front because it’s easier to get through quickly and focus the rest of the discussion on the 1-2 most important issues.</a:t>
            </a:r>
          </a:p>
          <a:p>
            <a:pPr algn="ctr"/>
            <a:endParaRPr lang="en-US" sz="1600" i="1" dirty="0">
              <a:latin typeface="Proxima Nova" panose="02000506030000020004" pitchFamily="2" charset="0"/>
            </a:endParaRPr>
          </a:p>
        </p:txBody>
      </p:sp>
      <p:sp>
        <p:nvSpPr>
          <p:cNvPr id="16" name="Rectangle 15">
            <a:extLst>
              <a:ext uri="{FF2B5EF4-FFF2-40B4-BE49-F238E27FC236}">
                <a16:creationId xmlns:a16="http://schemas.microsoft.com/office/drawing/2014/main" id="{0C93E7BB-01AE-AA48-BE10-93856700472A}"/>
              </a:ext>
            </a:extLst>
          </p:cNvPr>
          <p:cNvSpPr/>
          <p:nvPr/>
        </p:nvSpPr>
        <p:spPr>
          <a:xfrm>
            <a:off x="1778286" y="5848105"/>
            <a:ext cx="898003" cy="523220"/>
          </a:xfrm>
          <a:prstGeom prst="rect">
            <a:avLst/>
          </a:prstGeom>
        </p:spPr>
        <p:txBody>
          <a:bodyPr wrap="none">
            <a:spAutoFit/>
          </a:bodyPr>
          <a:lstStyle/>
          <a:p>
            <a:r>
              <a:rPr lang="en-US" sz="2800" b="1" dirty="0">
                <a:solidFill>
                  <a:srgbClr val="2363FB"/>
                </a:solidFill>
                <a:latin typeface="Proxima Nova" panose="02000506030000020004" pitchFamily="2" charset="0"/>
                <a:cs typeface="Arial"/>
              </a:rPr>
              <a:t>T I P</a:t>
            </a:r>
            <a:endParaRPr lang="en-US" sz="2800" dirty="0"/>
          </a:p>
        </p:txBody>
      </p:sp>
      <p:pic>
        <p:nvPicPr>
          <p:cNvPr id="17" name="Picture 16">
            <a:extLst>
              <a:ext uri="{FF2B5EF4-FFF2-40B4-BE49-F238E27FC236}">
                <a16:creationId xmlns:a16="http://schemas.microsoft.com/office/drawing/2014/main" id="{217D1C62-1358-B742-B78F-0F9A9DEC7DE6}"/>
              </a:ext>
            </a:extLst>
          </p:cNvPr>
          <p:cNvPicPr>
            <a:picLocks noChangeAspect="1"/>
          </p:cNvPicPr>
          <p:nvPr/>
        </p:nvPicPr>
        <p:blipFill>
          <a:blip r:embed="rId3"/>
          <a:stretch>
            <a:fillRect/>
          </a:stretch>
        </p:blipFill>
        <p:spPr>
          <a:xfrm>
            <a:off x="607104" y="5536355"/>
            <a:ext cx="898003" cy="1122504"/>
          </a:xfrm>
          <a:prstGeom prst="rect">
            <a:avLst/>
          </a:prstGeom>
        </p:spPr>
      </p:pic>
      <p:cxnSp>
        <p:nvCxnSpPr>
          <p:cNvPr id="18" name="Straight Connector 17">
            <a:extLst>
              <a:ext uri="{FF2B5EF4-FFF2-40B4-BE49-F238E27FC236}">
                <a16:creationId xmlns:a16="http://schemas.microsoft.com/office/drawing/2014/main" id="{A02401EB-ABD1-A44B-A635-4E1D2248A543}"/>
              </a:ext>
            </a:extLst>
          </p:cNvPr>
          <p:cNvCxnSpPr/>
          <p:nvPr/>
        </p:nvCxnSpPr>
        <p:spPr>
          <a:xfrm>
            <a:off x="1778286" y="1278093"/>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72A44D5A-76D2-2346-9BE9-23F10815C0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8534" y="1526837"/>
            <a:ext cx="814037" cy="814037"/>
          </a:xfrm>
          <a:prstGeom prst="rect">
            <a:avLst/>
          </a:prstGeom>
        </p:spPr>
      </p:pic>
      <p:pic>
        <p:nvPicPr>
          <p:cNvPr id="22" name="Graphic 21">
            <a:extLst>
              <a:ext uri="{FF2B5EF4-FFF2-40B4-BE49-F238E27FC236}">
                <a16:creationId xmlns:a16="http://schemas.microsoft.com/office/drawing/2014/main" id="{34E167C8-8B39-C542-BC5F-5B8E41E140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71674" y="1546709"/>
            <a:ext cx="814029" cy="814029"/>
          </a:xfrm>
          <a:prstGeom prst="rect">
            <a:avLst/>
          </a:prstGeom>
        </p:spPr>
      </p:pic>
      <p:pic>
        <p:nvPicPr>
          <p:cNvPr id="24" name="Graphic 23">
            <a:extLst>
              <a:ext uri="{FF2B5EF4-FFF2-40B4-BE49-F238E27FC236}">
                <a16:creationId xmlns:a16="http://schemas.microsoft.com/office/drawing/2014/main" id="{520FA9BB-30E6-2C4E-BE26-49781E1870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68111" y="2491482"/>
            <a:ext cx="814023" cy="814023"/>
          </a:xfrm>
          <a:prstGeom prst="rect">
            <a:avLst/>
          </a:prstGeom>
        </p:spPr>
      </p:pic>
      <p:pic>
        <p:nvPicPr>
          <p:cNvPr id="26" name="Graphic 25">
            <a:extLst>
              <a:ext uri="{FF2B5EF4-FFF2-40B4-BE49-F238E27FC236}">
                <a16:creationId xmlns:a16="http://schemas.microsoft.com/office/drawing/2014/main" id="{032B3913-FE93-0744-B0A0-0E30813193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28533" y="2497681"/>
            <a:ext cx="814037" cy="814037"/>
          </a:xfrm>
          <a:prstGeom prst="rect">
            <a:avLst/>
          </a:prstGeom>
        </p:spPr>
      </p:pic>
      <p:pic>
        <p:nvPicPr>
          <p:cNvPr id="28" name="Graphic 27">
            <a:extLst>
              <a:ext uri="{FF2B5EF4-FFF2-40B4-BE49-F238E27FC236}">
                <a16:creationId xmlns:a16="http://schemas.microsoft.com/office/drawing/2014/main" id="{DEE95386-6615-9245-9417-8150A4CE65D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21475" y="3427100"/>
            <a:ext cx="814024" cy="814024"/>
          </a:xfrm>
          <a:prstGeom prst="rect">
            <a:avLst/>
          </a:prstGeom>
        </p:spPr>
      </p:pic>
    </p:spTree>
    <p:extLst>
      <p:ext uri="{BB962C8B-B14F-4D97-AF65-F5344CB8AC3E}">
        <p14:creationId xmlns:p14="http://schemas.microsoft.com/office/powerpoint/2010/main" val="1587312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58E229-C854-FB4E-82AB-2773762E0C8B}"/>
              </a:ext>
            </a:extLst>
          </p:cNvPr>
          <p:cNvSpPr txBox="1">
            <a:spLocks/>
          </p:cNvSpPr>
          <p:nvPr/>
        </p:nvSpPr>
        <p:spPr>
          <a:xfrm>
            <a:off x="847115" y="213227"/>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TEAM COMPENSATION </a:t>
            </a:r>
          </a:p>
        </p:txBody>
      </p:sp>
      <p:graphicFrame>
        <p:nvGraphicFramePr>
          <p:cNvPr id="5" name="Table 4">
            <a:extLst>
              <a:ext uri="{FF2B5EF4-FFF2-40B4-BE49-F238E27FC236}">
                <a16:creationId xmlns:a16="http://schemas.microsoft.com/office/drawing/2014/main" id="{3F697850-6B9D-4042-BF7A-E6BCD4B1B3BF}"/>
              </a:ext>
            </a:extLst>
          </p:cNvPr>
          <p:cNvGraphicFramePr>
            <a:graphicFrameLocks noGrp="1"/>
          </p:cNvGraphicFramePr>
          <p:nvPr>
            <p:extLst>
              <p:ext uri="{D42A27DB-BD31-4B8C-83A1-F6EECF244321}">
                <p14:modId xmlns:p14="http://schemas.microsoft.com/office/powerpoint/2010/main" val="2533720339"/>
              </p:ext>
            </p:extLst>
          </p:nvPr>
        </p:nvGraphicFramePr>
        <p:xfrm>
          <a:off x="2522031" y="1523918"/>
          <a:ext cx="7147938" cy="3471033"/>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1191323">
                  <a:extLst>
                    <a:ext uri="{9D8B030D-6E8A-4147-A177-3AD203B41FA5}">
                      <a16:colId xmlns:a16="http://schemas.microsoft.com/office/drawing/2014/main" val="20000"/>
                    </a:ext>
                  </a:extLst>
                </a:gridCol>
                <a:gridCol w="1191323">
                  <a:extLst>
                    <a:ext uri="{9D8B030D-6E8A-4147-A177-3AD203B41FA5}">
                      <a16:colId xmlns:a16="http://schemas.microsoft.com/office/drawing/2014/main" val="20001"/>
                    </a:ext>
                  </a:extLst>
                </a:gridCol>
                <a:gridCol w="1191323">
                  <a:extLst>
                    <a:ext uri="{9D8B030D-6E8A-4147-A177-3AD203B41FA5}">
                      <a16:colId xmlns:a16="http://schemas.microsoft.com/office/drawing/2014/main" val="20002"/>
                    </a:ext>
                  </a:extLst>
                </a:gridCol>
                <a:gridCol w="1191323">
                  <a:extLst>
                    <a:ext uri="{9D8B030D-6E8A-4147-A177-3AD203B41FA5}">
                      <a16:colId xmlns:a16="http://schemas.microsoft.com/office/drawing/2014/main" val="20003"/>
                    </a:ext>
                  </a:extLst>
                </a:gridCol>
                <a:gridCol w="1191323">
                  <a:extLst>
                    <a:ext uri="{9D8B030D-6E8A-4147-A177-3AD203B41FA5}">
                      <a16:colId xmlns:a16="http://schemas.microsoft.com/office/drawing/2014/main" val="20004"/>
                    </a:ext>
                  </a:extLst>
                </a:gridCol>
                <a:gridCol w="1191323">
                  <a:extLst>
                    <a:ext uri="{9D8B030D-6E8A-4147-A177-3AD203B41FA5}">
                      <a16:colId xmlns:a16="http://schemas.microsoft.com/office/drawing/2014/main" val="20005"/>
                    </a:ext>
                  </a:extLst>
                </a:gridCol>
              </a:tblGrid>
              <a:tr h="395011">
                <a:tc>
                  <a:txBody>
                    <a:bodyPr/>
                    <a:lstStyle/>
                    <a:p>
                      <a:pPr algn="ctr"/>
                      <a:r>
                        <a:rPr lang="en-US" sz="1200" b="1" i="0" dirty="0">
                          <a:solidFill>
                            <a:schemeClr val="bg1"/>
                          </a:solidFill>
                          <a:latin typeface="Proxima Nova" panose="02000506030000020004" pitchFamily="2" charset="0"/>
                          <a:cs typeface="Helvetica"/>
                        </a:rPr>
                        <a:t>Name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2363FB"/>
                    </a:solidFill>
                  </a:tcPr>
                </a:tc>
                <a:tc>
                  <a:txBody>
                    <a:bodyPr/>
                    <a:lstStyle/>
                    <a:p>
                      <a:pPr algn="ctr"/>
                      <a:r>
                        <a:rPr lang="en-US" sz="1200" b="1" i="0" dirty="0">
                          <a:solidFill>
                            <a:schemeClr val="bg1"/>
                          </a:solidFill>
                          <a:latin typeface="Proxima Nova" panose="02000506030000020004" pitchFamily="2" charset="0"/>
                          <a:cs typeface="Helvetica"/>
                        </a:rPr>
                        <a:t>Role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2363FB"/>
                    </a:solidFill>
                  </a:tcPr>
                </a:tc>
                <a:tc>
                  <a:txBody>
                    <a:bodyPr/>
                    <a:lstStyle/>
                    <a:p>
                      <a:pPr algn="ctr"/>
                      <a:r>
                        <a:rPr lang="en-US" sz="1200" b="1" i="0" dirty="0">
                          <a:solidFill>
                            <a:schemeClr val="bg1"/>
                          </a:solidFill>
                          <a:latin typeface="Proxima Nova" panose="02000506030000020004" pitchFamily="2" charset="0"/>
                          <a:cs typeface="Helvetica"/>
                        </a:rPr>
                        <a:t>Base Salary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2363FB"/>
                    </a:solidFill>
                  </a:tcPr>
                </a:tc>
                <a:tc>
                  <a:txBody>
                    <a:bodyPr/>
                    <a:lstStyle/>
                    <a:p>
                      <a:pPr algn="ctr"/>
                      <a:r>
                        <a:rPr lang="en-US" sz="1200" b="1" i="0" dirty="0">
                          <a:solidFill>
                            <a:schemeClr val="bg1"/>
                          </a:solidFill>
                          <a:latin typeface="Proxima Nova" panose="02000506030000020004" pitchFamily="2" charset="0"/>
                          <a:cs typeface="Helvetica"/>
                        </a:rPr>
                        <a:t>Equity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2363FB"/>
                    </a:solidFill>
                  </a:tcPr>
                </a:tc>
                <a:tc>
                  <a:txBody>
                    <a:bodyPr/>
                    <a:lstStyle/>
                    <a:p>
                      <a:pPr algn="ctr"/>
                      <a:r>
                        <a:rPr lang="en-US" sz="1200" b="1" i="0" dirty="0">
                          <a:solidFill>
                            <a:schemeClr val="bg1"/>
                          </a:solidFill>
                          <a:latin typeface="Proxima Nova" panose="02000506030000020004" pitchFamily="2" charset="0"/>
                          <a:cs typeface="Helvetica"/>
                        </a:rPr>
                        <a:t>Share Count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2363FB"/>
                    </a:solidFill>
                  </a:tcPr>
                </a:tc>
                <a:tc>
                  <a:txBody>
                    <a:bodyPr/>
                    <a:lstStyle/>
                    <a:p>
                      <a:pPr algn="ctr"/>
                      <a:r>
                        <a:rPr lang="en-US" sz="1200" b="1" i="0" dirty="0">
                          <a:solidFill>
                            <a:schemeClr val="bg1"/>
                          </a:solidFill>
                          <a:latin typeface="Proxima Nova" panose="02000506030000020004" pitchFamily="2" charset="0"/>
                          <a:cs typeface="Helvetica"/>
                        </a:rPr>
                        <a:t>Start Date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2363FB"/>
                    </a:solidFill>
                  </a:tcPr>
                </a:tc>
                <a:extLst>
                  <a:ext uri="{0D108BD9-81ED-4DB2-BD59-A6C34878D82A}">
                    <a16:rowId xmlns:a16="http://schemas.microsoft.com/office/drawing/2014/main" val="10000"/>
                  </a:ext>
                </a:extLst>
              </a:tr>
              <a:tr h="395011">
                <a:tc>
                  <a:txBody>
                    <a:bodyPr/>
                    <a:lstStyle/>
                    <a:p>
                      <a:pPr algn="ctr"/>
                      <a:r>
                        <a:rPr lang="en-US" sz="1200" b="1" i="0" dirty="0">
                          <a:latin typeface="Proxima Nova" panose="02000506030000020004" pitchFamily="2" charset="0"/>
                          <a:cs typeface="Helvetica"/>
                        </a:rPr>
                        <a:t>Amy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i="0" dirty="0">
                          <a:latin typeface="Proxima Nova" panose="02000506030000020004" pitchFamily="2" charset="0"/>
                          <a:cs typeface="Helvetica"/>
                        </a:rPr>
                        <a:t>CEO</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$X%</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X</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M/D/Y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5011">
                <a:tc>
                  <a:txBody>
                    <a:bodyPr/>
                    <a:lstStyle/>
                    <a:p>
                      <a:pPr algn="ctr"/>
                      <a:r>
                        <a:rPr lang="en-US" sz="1200" b="1" i="0" dirty="0">
                          <a:latin typeface="Proxima Nova" panose="02000506030000020004" pitchFamily="2" charset="0"/>
                          <a:cs typeface="Helvetica"/>
                        </a:rPr>
                        <a:t>Bob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i="0" dirty="0">
                          <a:latin typeface="Proxima Nova" panose="02000506030000020004" pitchFamily="2" charset="0"/>
                          <a:cs typeface="Helvetica"/>
                        </a:rPr>
                        <a:t>Head of Product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$X%</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X</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M/D/Y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5011">
                <a:tc>
                  <a:txBody>
                    <a:bodyPr/>
                    <a:lstStyle/>
                    <a:p>
                      <a:pPr algn="ctr"/>
                      <a:r>
                        <a:rPr lang="en-US" sz="1200" b="1" i="0" dirty="0">
                          <a:latin typeface="Proxima Nova" panose="02000506030000020004" pitchFamily="2" charset="0"/>
                          <a:cs typeface="Helvetica"/>
                        </a:rPr>
                        <a:t>Matt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i="0" dirty="0">
                          <a:latin typeface="Proxima Nova" panose="02000506030000020004" pitchFamily="2" charset="0"/>
                          <a:cs typeface="Helvetica"/>
                        </a:rPr>
                        <a:t>Lead Developer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$X%</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X</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M/D/Y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5011">
                <a:tc>
                  <a:txBody>
                    <a:bodyPr/>
                    <a:lstStyle/>
                    <a:p>
                      <a:pPr algn="ctr"/>
                      <a:r>
                        <a:rPr lang="en-US" sz="1200" b="1" i="0" dirty="0">
                          <a:latin typeface="Proxima Nova" panose="02000506030000020004" pitchFamily="2" charset="0"/>
                          <a:cs typeface="Helvetica"/>
                        </a:rPr>
                        <a:t>Tracy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i="0" dirty="0">
                          <a:latin typeface="Proxima Nova" panose="02000506030000020004" pitchFamily="2" charset="0"/>
                          <a:cs typeface="Helvetica"/>
                        </a:rPr>
                        <a:t>Web Developer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$X%</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X</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M/D/Y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95011">
                <a:tc>
                  <a:txBody>
                    <a:bodyPr/>
                    <a:lstStyle/>
                    <a:p>
                      <a:pPr algn="ctr"/>
                      <a:r>
                        <a:rPr lang="en-US" sz="1200" b="1" i="0" dirty="0">
                          <a:latin typeface="Proxima Nova" panose="02000506030000020004" pitchFamily="2" charset="0"/>
                          <a:cs typeface="Helvetica"/>
                        </a:rPr>
                        <a:t>Jim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i="0" dirty="0">
                          <a:latin typeface="Proxima Nova" panose="02000506030000020004" pitchFamily="2" charset="0"/>
                          <a:cs typeface="Helvetica"/>
                        </a:rPr>
                        <a:t>Sales/Marketing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$X%</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X</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M/D/Y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95011">
                <a:tc>
                  <a:txBody>
                    <a:bodyPr/>
                    <a:lstStyle/>
                    <a:p>
                      <a:pPr algn="ctr"/>
                      <a:r>
                        <a:rPr lang="en-US" sz="1200" b="1" i="0" dirty="0">
                          <a:latin typeface="Proxima Nova" panose="02000506030000020004" pitchFamily="2" charset="0"/>
                          <a:cs typeface="Helvetica"/>
                        </a:rPr>
                        <a:t>TBD Hire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i="0" dirty="0">
                          <a:latin typeface="Proxima Nova" panose="02000506030000020004" pitchFamily="2" charset="0"/>
                          <a:cs typeface="Helvetica"/>
                        </a:rPr>
                        <a:t>UA </a:t>
                      </a:r>
                      <a:r>
                        <a:rPr lang="en-US" sz="1200" b="1" i="0" baseline="0" dirty="0">
                          <a:latin typeface="Proxima Nova" panose="02000506030000020004" pitchFamily="2" charset="0"/>
                          <a:cs typeface="Helvetica"/>
                        </a:rPr>
                        <a:t>Marketer</a:t>
                      </a:r>
                      <a:endParaRPr lang="en-US" sz="1200" b="1" i="0" dirty="0">
                        <a:latin typeface="Proxima Nova" panose="02000506030000020004" pitchFamily="2" charset="0"/>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To approve:</a:t>
                      </a:r>
                    </a:p>
                    <a:p>
                      <a:pPr algn="ctr"/>
                      <a:r>
                        <a:rPr lang="en-US" sz="1200" b="0" i="0" dirty="0">
                          <a:latin typeface="Proxima Nova" panose="02000506030000020004" pitchFamily="2" charset="0"/>
                          <a:cs typeface="Helvetica"/>
                        </a:rPr>
                        <a:t>$N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To approve:</a:t>
                      </a:r>
                    </a:p>
                    <a:p>
                      <a:pPr algn="ctr"/>
                      <a:r>
                        <a:rPr lang="en-US" sz="1200" b="0" i="0" dirty="0">
                          <a:latin typeface="Proxima Nova" panose="02000506030000020004" pitchFamily="2" charset="0"/>
                          <a:cs typeface="Helvetica"/>
                        </a:rPr>
                        <a:t>$X%</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X</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M/D/Y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95011">
                <a:tc>
                  <a:txBody>
                    <a:bodyPr/>
                    <a:lstStyle/>
                    <a:p>
                      <a:pPr algn="ctr"/>
                      <a:r>
                        <a:rPr lang="en-US" sz="1200" b="1" i="0" dirty="0">
                          <a:latin typeface="Proxima Nova" panose="02000506030000020004" pitchFamily="2" charset="0"/>
                          <a:cs typeface="Helvetica"/>
                        </a:rPr>
                        <a:t>TBD Intern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i="0" dirty="0">
                          <a:latin typeface="Proxima Nova" panose="02000506030000020004" pitchFamily="2" charset="0"/>
                          <a:cs typeface="Helvetica"/>
                        </a:rPr>
                        <a:t>Designer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(small to none)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X</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0" i="0" dirty="0">
                          <a:latin typeface="Proxima Nova" panose="02000506030000020004" pitchFamily="2" charset="0"/>
                          <a:cs typeface="Helvetica"/>
                        </a:rPr>
                        <a:t>M/D/Y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cxnSp>
        <p:nvCxnSpPr>
          <p:cNvPr id="6" name="Straight Connector 5">
            <a:extLst>
              <a:ext uri="{FF2B5EF4-FFF2-40B4-BE49-F238E27FC236}">
                <a16:creationId xmlns:a16="http://schemas.microsoft.com/office/drawing/2014/main" id="{02336EEE-5F69-FB41-B69B-1DA67508C6FB}"/>
              </a:ext>
            </a:extLst>
          </p:cNvPr>
          <p:cNvCxnSpPr/>
          <p:nvPr/>
        </p:nvCxnSpPr>
        <p:spPr>
          <a:xfrm>
            <a:off x="1778286" y="1278093"/>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351F467-8D70-A242-A366-F0C568F670AA}"/>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F9243B-211A-2B42-B405-67EC7173AB06}"/>
              </a:ext>
            </a:extLst>
          </p:cNvPr>
          <p:cNvSpPr/>
          <p:nvPr/>
        </p:nvSpPr>
        <p:spPr>
          <a:xfrm>
            <a:off x="1778286" y="5848105"/>
            <a:ext cx="898003" cy="523220"/>
          </a:xfrm>
          <a:prstGeom prst="rect">
            <a:avLst/>
          </a:prstGeom>
        </p:spPr>
        <p:txBody>
          <a:bodyPr wrap="none">
            <a:spAutoFit/>
          </a:bodyPr>
          <a:lstStyle/>
          <a:p>
            <a:r>
              <a:rPr lang="en-US" sz="2800" b="1" dirty="0">
                <a:solidFill>
                  <a:srgbClr val="2363FB"/>
                </a:solidFill>
                <a:latin typeface="Proxima Nova" panose="02000506030000020004" pitchFamily="2" charset="0"/>
                <a:cs typeface="Arial"/>
              </a:rPr>
              <a:t>T I P</a:t>
            </a:r>
            <a:endParaRPr lang="en-US" sz="2800" dirty="0"/>
          </a:p>
        </p:txBody>
      </p:sp>
      <p:pic>
        <p:nvPicPr>
          <p:cNvPr id="11" name="Picture 10">
            <a:extLst>
              <a:ext uri="{FF2B5EF4-FFF2-40B4-BE49-F238E27FC236}">
                <a16:creationId xmlns:a16="http://schemas.microsoft.com/office/drawing/2014/main" id="{45E7D5CF-E059-0D41-ABDF-3A3FB1C4245B}"/>
              </a:ext>
            </a:extLst>
          </p:cNvPr>
          <p:cNvPicPr>
            <a:picLocks noChangeAspect="1"/>
          </p:cNvPicPr>
          <p:nvPr/>
        </p:nvPicPr>
        <p:blipFill>
          <a:blip r:embed="rId3"/>
          <a:stretch>
            <a:fillRect/>
          </a:stretch>
        </p:blipFill>
        <p:spPr>
          <a:xfrm>
            <a:off x="607104" y="5536355"/>
            <a:ext cx="898003" cy="1122504"/>
          </a:xfrm>
          <a:prstGeom prst="rect">
            <a:avLst/>
          </a:prstGeom>
        </p:spPr>
      </p:pic>
      <p:sp>
        <p:nvSpPr>
          <p:cNvPr id="12" name="Rectangle 11">
            <a:extLst>
              <a:ext uri="{FF2B5EF4-FFF2-40B4-BE49-F238E27FC236}">
                <a16:creationId xmlns:a16="http://schemas.microsoft.com/office/drawing/2014/main" id="{9327787B-7FCB-B346-AA1B-5340E9405B72}"/>
              </a:ext>
            </a:extLst>
          </p:cNvPr>
          <p:cNvSpPr/>
          <p:nvPr/>
        </p:nvSpPr>
        <p:spPr>
          <a:xfrm>
            <a:off x="2949468" y="5579907"/>
            <a:ext cx="8694234" cy="1354217"/>
          </a:xfrm>
          <a:prstGeom prst="rect">
            <a:avLst/>
          </a:prstGeom>
        </p:spPr>
        <p:txBody>
          <a:bodyPr wrap="square">
            <a:spAutoFit/>
          </a:bodyPr>
          <a:lstStyle/>
          <a:p>
            <a:pPr lvl="0" algn="ctr">
              <a:defRPr/>
            </a:pPr>
            <a:r>
              <a:rPr lang="en-US" sz="1600" i="1" dirty="0">
                <a:solidFill>
                  <a:srgbClr val="414141"/>
                </a:solidFill>
                <a:latin typeface="Proxima Nova Light" panose="02000506030000020004" pitchFamily="2" charset="0"/>
                <a:cs typeface="Arial"/>
              </a:rPr>
              <a:t>Typically, the board directors (and your first few employees) think about equity percentages. As you grow, however, compensation starts to reference share counts. After all, at the seed stage, the dollar amount is less meaningful than the percentages, which reverse at a later-stage startup earning revenue.</a:t>
            </a:r>
          </a:p>
          <a:p>
            <a:pPr algn="ctr"/>
            <a:endParaRPr lang="en-US" sz="1600" i="1" dirty="0">
              <a:latin typeface="Proxima Nova Light" panose="02000506030000020004" pitchFamily="2" charset="0"/>
            </a:endParaRPr>
          </a:p>
        </p:txBody>
      </p:sp>
    </p:spTree>
    <p:extLst>
      <p:ext uri="{BB962C8B-B14F-4D97-AF65-F5344CB8AC3E}">
        <p14:creationId xmlns:p14="http://schemas.microsoft.com/office/powerpoint/2010/main" val="3181606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4B1EDD6-21B0-7F48-BF41-0451AD838A79}"/>
              </a:ext>
            </a:extLst>
          </p:cNvPr>
          <p:cNvSpPr/>
          <p:nvPr/>
        </p:nvSpPr>
        <p:spPr>
          <a:xfrm>
            <a:off x="576146" y="1661537"/>
            <a:ext cx="11039707" cy="52745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8C0D20-9E43-3045-8C2E-14433388710B}"/>
              </a:ext>
            </a:extLst>
          </p:cNvPr>
          <p:cNvSpPr>
            <a:spLocks noGrp="1"/>
          </p:cNvSpPr>
          <p:nvPr>
            <p:ph idx="1"/>
          </p:nvPr>
        </p:nvSpPr>
        <p:spPr>
          <a:xfrm>
            <a:off x="1100253" y="1839406"/>
            <a:ext cx="10515600" cy="4351338"/>
          </a:xfrm>
        </p:spPr>
        <p:txBody>
          <a:bodyPr>
            <a:normAutofit fontScale="92500" lnSpcReduction="10000"/>
          </a:bodyPr>
          <a:lstStyle/>
          <a:p>
            <a:pPr marL="0" indent="0">
              <a:buNone/>
            </a:pPr>
            <a:r>
              <a:rPr lang="en-US" dirty="0">
                <a:solidFill>
                  <a:schemeClr val="tx1">
                    <a:lumMod val="75000"/>
                    <a:lumOff val="25000"/>
                  </a:schemeClr>
                </a:solidFill>
                <a:latin typeface="Proxima Nova" panose="02000506030000020004" pitchFamily="2" charset="0"/>
                <a:cs typeface="Arial"/>
              </a:rPr>
              <a:t>Your progress updates will be the most customized to your business. Rather than propose one generic layout, we’re showing three directionally correct layouts, each for a specific scenario:</a:t>
            </a:r>
          </a:p>
          <a:p>
            <a:endParaRPr lang="en-US" dirty="0">
              <a:solidFill>
                <a:schemeClr val="tx1">
                  <a:lumMod val="75000"/>
                  <a:lumOff val="25000"/>
                </a:schemeClr>
              </a:solidFill>
              <a:latin typeface="Proxima Nova" panose="02000506030000020004" pitchFamily="2" charset="0"/>
              <a:cs typeface="Arial"/>
            </a:endParaRPr>
          </a:p>
          <a:p>
            <a:pPr marL="342900" indent="-342900">
              <a:buFont typeface="+mj-lt"/>
              <a:buAutoNum type="arabicPeriod"/>
            </a:pPr>
            <a:r>
              <a:rPr lang="en-US" b="1" dirty="0">
                <a:solidFill>
                  <a:srgbClr val="2363FB"/>
                </a:solidFill>
                <a:highlight>
                  <a:srgbClr val="F9EC31"/>
                </a:highlight>
                <a:latin typeface="Proxima Nova" panose="02000506030000020004" pitchFamily="2" charset="0"/>
                <a:cs typeface="Arial"/>
              </a:rPr>
              <a:t>A pre-launch startup.</a:t>
            </a:r>
          </a:p>
          <a:p>
            <a:pPr marL="342900" indent="-342900">
              <a:buFont typeface="+mj-lt"/>
              <a:buAutoNum type="arabicPeriod"/>
            </a:pPr>
            <a:r>
              <a:rPr lang="en-US" b="1" dirty="0">
                <a:solidFill>
                  <a:schemeClr val="bg1">
                    <a:lumMod val="50000"/>
                  </a:schemeClr>
                </a:solidFill>
                <a:latin typeface="Proxima Nova" panose="02000506030000020004" pitchFamily="2" charset="0"/>
                <a:cs typeface="Arial"/>
              </a:rPr>
              <a:t>A post-launch, pre-revenue consumer mobile startup.</a:t>
            </a:r>
          </a:p>
          <a:p>
            <a:pPr marL="342900" indent="-342900">
              <a:buFont typeface="+mj-lt"/>
              <a:buAutoNum type="arabicPeriod"/>
            </a:pPr>
            <a:r>
              <a:rPr lang="en-US" b="1" dirty="0">
                <a:solidFill>
                  <a:schemeClr val="bg1">
                    <a:lumMod val="50000"/>
                  </a:schemeClr>
                </a:solidFill>
                <a:latin typeface="Proxima Nova" panose="02000506030000020004" pitchFamily="2" charset="0"/>
                <a:cs typeface="Arial"/>
              </a:rPr>
              <a:t>An early-revenue SaaS startup.</a:t>
            </a:r>
          </a:p>
          <a:p>
            <a:endParaRPr lang="en-US" dirty="0">
              <a:solidFill>
                <a:schemeClr val="tx1">
                  <a:lumMod val="75000"/>
                  <a:lumOff val="25000"/>
                </a:schemeClr>
              </a:solidFill>
              <a:latin typeface="Proxima Nova" panose="02000506030000020004" pitchFamily="2" charset="0"/>
              <a:cs typeface="Arial"/>
            </a:endParaRPr>
          </a:p>
          <a:p>
            <a:pPr marL="0" indent="0">
              <a:buNone/>
            </a:pPr>
            <a:r>
              <a:rPr lang="en-US" sz="2600" dirty="0">
                <a:solidFill>
                  <a:schemeClr val="tx1">
                    <a:lumMod val="75000"/>
                    <a:lumOff val="25000"/>
                  </a:schemeClr>
                </a:solidFill>
                <a:latin typeface="Proxima Nova" panose="02000506030000020004" pitchFamily="2" charset="0"/>
                <a:cs typeface="Arial"/>
              </a:rPr>
              <a:t>These slides might be mainly text, mainly graphs, or a combination.</a:t>
            </a:r>
          </a:p>
          <a:p>
            <a:pPr marL="0" indent="0">
              <a:buNone/>
            </a:pPr>
            <a:r>
              <a:rPr lang="en-US" sz="2600" dirty="0">
                <a:solidFill>
                  <a:schemeClr val="tx1">
                    <a:lumMod val="75000"/>
                    <a:lumOff val="25000"/>
                  </a:schemeClr>
                </a:solidFill>
                <a:latin typeface="Proxima Nova" panose="02000506030000020004" pitchFamily="2" charset="0"/>
                <a:cs typeface="Arial"/>
              </a:rPr>
              <a:t>They also might be broken up across multiple slides.</a:t>
            </a:r>
          </a:p>
          <a:p>
            <a:endParaRPr lang="en-US" dirty="0">
              <a:latin typeface="Proxima Nova" panose="02000506030000020004" pitchFamily="2" charset="0"/>
            </a:endParaRPr>
          </a:p>
        </p:txBody>
      </p:sp>
      <p:sp>
        <p:nvSpPr>
          <p:cNvPr id="10" name="Title 3">
            <a:extLst>
              <a:ext uri="{FF2B5EF4-FFF2-40B4-BE49-F238E27FC236}">
                <a16:creationId xmlns:a16="http://schemas.microsoft.com/office/drawing/2014/main" id="{F9EAEEB8-7492-EC42-8B8C-6C9BEED28B0F}"/>
              </a:ext>
            </a:extLst>
          </p:cNvPr>
          <p:cNvSpPr txBox="1">
            <a:spLocks/>
          </p:cNvSpPr>
          <p:nvPr/>
        </p:nvSpPr>
        <p:spPr>
          <a:xfrm>
            <a:off x="817711" y="242106"/>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CURRENT PRIORITIES</a:t>
            </a:r>
          </a:p>
        </p:txBody>
      </p:sp>
      <p:cxnSp>
        <p:nvCxnSpPr>
          <p:cNvPr id="11" name="Straight Connector 10">
            <a:extLst>
              <a:ext uri="{FF2B5EF4-FFF2-40B4-BE49-F238E27FC236}">
                <a16:creationId xmlns:a16="http://schemas.microsoft.com/office/drawing/2014/main" id="{80675181-CBFD-BA44-A472-81BC740B31AE}"/>
              </a:ext>
            </a:extLst>
          </p:cNvPr>
          <p:cNvCxnSpPr/>
          <p:nvPr/>
        </p:nvCxnSpPr>
        <p:spPr>
          <a:xfrm>
            <a:off x="1778286" y="1278093"/>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207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F735742-56E3-134E-A082-8DA1D3D72FAA}"/>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5475851-14F7-CD40-950C-134F538667F2}"/>
              </a:ext>
            </a:extLst>
          </p:cNvPr>
          <p:cNvSpPr txBox="1"/>
          <p:nvPr/>
        </p:nvSpPr>
        <p:spPr>
          <a:xfrm>
            <a:off x="3423026" y="5786550"/>
            <a:ext cx="5679873" cy="584775"/>
          </a:xfrm>
          <a:prstGeom prst="rect">
            <a:avLst/>
          </a:prstGeom>
          <a:noFill/>
          <a:ln w="12700" cmpd="sng">
            <a:noFill/>
          </a:ln>
        </p:spPr>
        <p:txBody>
          <a:bodyPr wrap="square" rtlCol="0" anchor="ctr">
            <a:spAutoFit/>
          </a:bodyPr>
          <a:lstStyle/>
          <a:p>
            <a:pPr marL="285750" indent="-285750">
              <a:buFont typeface="Arial"/>
              <a:buChar char="•"/>
            </a:pPr>
            <a:r>
              <a:rPr lang="en-US" sz="1600" i="1" dirty="0">
                <a:latin typeface="Proxima Nova" panose="02000506030000020004" pitchFamily="2" charset="0"/>
                <a:cs typeface="Arial"/>
              </a:rPr>
              <a:t>To demo at the meeting: X update, Y update, Z update</a:t>
            </a:r>
          </a:p>
          <a:p>
            <a:pPr marL="285750" indent="-285750">
              <a:buFont typeface="Arial"/>
              <a:buChar char="•"/>
            </a:pPr>
            <a:r>
              <a:rPr lang="en-US" sz="1600" i="1" dirty="0">
                <a:latin typeface="Proxima Nova" panose="02000506030000020004" pitchFamily="2" charset="0"/>
                <a:cs typeface="Arial"/>
              </a:rPr>
              <a:t>In design/</a:t>
            </a:r>
            <a:r>
              <a:rPr lang="en-US" sz="1600" i="1" dirty="0" err="1">
                <a:latin typeface="Proxima Nova" panose="02000506030000020004" pitchFamily="2" charset="0"/>
                <a:cs typeface="Arial"/>
              </a:rPr>
              <a:t>dev</a:t>
            </a:r>
            <a:r>
              <a:rPr lang="en-US" sz="1600" i="1" dirty="0">
                <a:latin typeface="Proxima Nova" panose="02000506030000020004" pitchFamily="2" charset="0"/>
                <a:cs typeface="Arial"/>
              </a:rPr>
              <a:t> now: A update, B update, C update</a:t>
            </a:r>
          </a:p>
        </p:txBody>
      </p:sp>
      <p:pic>
        <p:nvPicPr>
          <p:cNvPr id="43" name="Picture 42" descr="A screenshot of a social media post&#10;&#10;Description automatically generated">
            <a:extLst>
              <a:ext uri="{FF2B5EF4-FFF2-40B4-BE49-F238E27FC236}">
                <a16:creationId xmlns:a16="http://schemas.microsoft.com/office/drawing/2014/main" id="{FA0FD8A9-C3F9-8043-9BB5-B5ED1CE05E12}"/>
              </a:ext>
            </a:extLst>
          </p:cNvPr>
          <p:cNvPicPr>
            <a:picLocks noChangeAspect="1"/>
          </p:cNvPicPr>
          <p:nvPr/>
        </p:nvPicPr>
        <p:blipFill>
          <a:blip r:embed="rId2"/>
          <a:stretch>
            <a:fillRect/>
          </a:stretch>
        </p:blipFill>
        <p:spPr>
          <a:xfrm>
            <a:off x="1990073" y="1223042"/>
            <a:ext cx="8211850" cy="4037010"/>
          </a:xfrm>
          <a:prstGeom prst="rect">
            <a:avLst/>
          </a:prstGeom>
        </p:spPr>
      </p:pic>
      <p:sp>
        <p:nvSpPr>
          <p:cNvPr id="46" name="Title 3">
            <a:extLst>
              <a:ext uri="{FF2B5EF4-FFF2-40B4-BE49-F238E27FC236}">
                <a16:creationId xmlns:a16="http://schemas.microsoft.com/office/drawing/2014/main" id="{80C79F2B-58CC-974D-96D6-5B6DA7ECB1E4}"/>
              </a:ext>
            </a:extLst>
          </p:cNvPr>
          <p:cNvSpPr txBox="1">
            <a:spLocks/>
          </p:cNvSpPr>
          <p:nvPr/>
        </p:nvSpPr>
        <p:spPr>
          <a:xfrm>
            <a:off x="817711" y="61513"/>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PRODUCT ROADMAP</a:t>
            </a:r>
          </a:p>
        </p:txBody>
      </p:sp>
      <p:cxnSp>
        <p:nvCxnSpPr>
          <p:cNvPr id="47" name="Straight Connector 46">
            <a:extLst>
              <a:ext uri="{FF2B5EF4-FFF2-40B4-BE49-F238E27FC236}">
                <a16:creationId xmlns:a16="http://schemas.microsoft.com/office/drawing/2014/main" id="{E55C3B73-84BA-CB49-88BE-25494CCE9040}"/>
              </a:ext>
            </a:extLst>
          </p:cNvPr>
          <p:cNvCxnSpPr/>
          <p:nvPr/>
        </p:nvCxnSpPr>
        <p:spPr>
          <a:xfrm>
            <a:off x="1748881" y="1085776"/>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576B31A4-83FB-4F41-AC9E-C68129EAC4D8}"/>
              </a:ext>
            </a:extLst>
          </p:cNvPr>
          <p:cNvSpPr/>
          <p:nvPr/>
        </p:nvSpPr>
        <p:spPr>
          <a:xfrm>
            <a:off x="1778286" y="5848105"/>
            <a:ext cx="898003" cy="523220"/>
          </a:xfrm>
          <a:prstGeom prst="rect">
            <a:avLst/>
          </a:prstGeom>
        </p:spPr>
        <p:txBody>
          <a:bodyPr wrap="none">
            <a:spAutoFit/>
          </a:bodyPr>
          <a:lstStyle/>
          <a:p>
            <a:r>
              <a:rPr lang="en-US" sz="2800" b="1" dirty="0">
                <a:solidFill>
                  <a:srgbClr val="2363FB"/>
                </a:solidFill>
                <a:latin typeface="Proxima Nova" panose="02000506030000020004" pitchFamily="2" charset="0"/>
                <a:cs typeface="Arial"/>
              </a:rPr>
              <a:t>T I P</a:t>
            </a:r>
            <a:endParaRPr lang="en-US" sz="2800" dirty="0"/>
          </a:p>
        </p:txBody>
      </p:sp>
      <p:pic>
        <p:nvPicPr>
          <p:cNvPr id="50" name="Picture 49">
            <a:extLst>
              <a:ext uri="{FF2B5EF4-FFF2-40B4-BE49-F238E27FC236}">
                <a16:creationId xmlns:a16="http://schemas.microsoft.com/office/drawing/2014/main" id="{B286FFD7-6AC5-AD4F-A9B4-331E1EFB2F8D}"/>
              </a:ext>
            </a:extLst>
          </p:cNvPr>
          <p:cNvPicPr>
            <a:picLocks noChangeAspect="1"/>
          </p:cNvPicPr>
          <p:nvPr/>
        </p:nvPicPr>
        <p:blipFill>
          <a:blip r:embed="rId3"/>
          <a:stretch>
            <a:fillRect/>
          </a:stretch>
        </p:blipFill>
        <p:spPr>
          <a:xfrm>
            <a:off x="607104" y="5536355"/>
            <a:ext cx="898003" cy="1122504"/>
          </a:xfrm>
          <a:prstGeom prst="rect">
            <a:avLst/>
          </a:prstGeom>
        </p:spPr>
      </p:pic>
    </p:spTree>
    <p:extLst>
      <p:ext uri="{BB962C8B-B14F-4D97-AF65-F5344CB8AC3E}">
        <p14:creationId xmlns:p14="http://schemas.microsoft.com/office/powerpoint/2010/main" val="2348738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36F5-18DA-D644-8579-8296F1E0B9F4}"/>
              </a:ext>
            </a:extLst>
          </p:cNvPr>
          <p:cNvSpPr>
            <a:spLocks noGrp="1"/>
          </p:cNvSpPr>
          <p:nvPr>
            <p:ph type="title"/>
          </p:nvPr>
        </p:nvSpPr>
        <p:spPr>
          <a:xfrm>
            <a:off x="833451" y="-51109"/>
            <a:ext cx="10515600" cy="1325563"/>
          </a:xfrm>
        </p:spPr>
        <p:txBody>
          <a:bodyPr/>
          <a:lstStyle/>
          <a:p>
            <a:pPr algn="ctr"/>
            <a:r>
              <a:rPr lang="en-US" b="1" dirty="0">
                <a:solidFill>
                  <a:srgbClr val="2363FB"/>
                </a:solidFill>
                <a:latin typeface="Proxima Nova" panose="02000506030000020004" pitchFamily="2" charset="0"/>
              </a:rPr>
              <a:t>USER PERSONAS</a:t>
            </a:r>
          </a:p>
        </p:txBody>
      </p:sp>
      <p:grpSp>
        <p:nvGrpSpPr>
          <p:cNvPr id="26" name="Group 25">
            <a:extLst>
              <a:ext uri="{FF2B5EF4-FFF2-40B4-BE49-F238E27FC236}">
                <a16:creationId xmlns:a16="http://schemas.microsoft.com/office/drawing/2014/main" id="{DF308DA7-78DC-9846-9816-EBB86EAC8D95}"/>
              </a:ext>
            </a:extLst>
          </p:cNvPr>
          <p:cNvGrpSpPr/>
          <p:nvPr/>
        </p:nvGrpSpPr>
        <p:grpSpPr>
          <a:xfrm>
            <a:off x="1748881" y="4376154"/>
            <a:ext cx="8709727" cy="2454089"/>
            <a:chOff x="1748881" y="4347674"/>
            <a:chExt cx="8709727" cy="2454089"/>
          </a:xfrm>
        </p:grpSpPr>
        <p:grpSp>
          <p:nvGrpSpPr>
            <p:cNvPr id="25" name="Group 24">
              <a:extLst>
                <a:ext uri="{FF2B5EF4-FFF2-40B4-BE49-F238E27FC236}">
                  <a16:creationId xmlns:a16="http://schemas.microsoft.com/office/drawing/2014/main" id="{9D7A34F3-F796-6341-8C81-9F4A28BE997C}"/>
                </a:ext>
              </a:extLst>
            </p:cNvPr>
            <p:cNvGrpSpPr/>
            <p:nvPr/>
          </p:nvGrpSpPr>
          <p:grpSpPr>
            <a:xfrm>
              <a:off x="1748881" y="4347674"/>
              <a:ext cx="8709727" cy="2436560"/>
              <a:chOff x="2654334" y="2338891"/>
              <a:chExt cx="6337423" cy="3667296"/>
            </a:xfrm>
          </p:grpSpPr>
          <p:sp>
            <p:nvSpPr>
              <p:cNvPr id="22" name="Rounded Rectangle 21">
                <a:extLst>
                  <a:ext uri="{FF2B5EF4-FFF2-40B4-BE49-F238E27FC236}">
                    <a16:creationId xmlns:a16="http://schemas.microsoft.com/office/drawing/2014/main" id="{08D67469-5A81-3641-981B-DDB061ABAACD}"/>
                  </a:ext>
                </a:extLst>
              </p:cNvPr>
              <p:cNvSpPr/>
              <p:nvPr/>
            </p:nvSpPr>
            <p:spPr>
              <a:xfrm>
                <a:off x="2654334" y="2338891"/>
                <a:ext cx="6337423" cy="36672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341CA7-FA22-CA44-895D-F7177AD70FA5}"/>
                  </a:ext>
                </a:extLst>
              </p:cNvPr>
              <p:cNvSpPr/>
              <p:nvPr/>
            </p:nvSpPr>
            <p:spPr>
              <a:xfrm>
                <a:off x="3921186" y="2612252"/>
                <a:ext cx="3803718" cy="758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rgbClr val="989898"/>
                    </a:solidFill>
                    <a:latin typeface="Proxima Nova" panose="02000506030000020004" pitchFamily="2" charset="0"/>
                    <a:cs typeface="Arial Black"/>
                  </a:rPr>
                  <a:t>TESTS PLANNED – 3 MONTHS</a:t>
                </a:r>
              </a:p>
            </p:txBody>
          </p:sp>
          <p:sp>
            <p:nvSpPr>
              <p:cNvPr id="24" name="Rectangle 23">
                <a:extLst>
                  <a:ext uri="{FF2B5EF4-FFF2-40B4-BE49-F238E27FC236}">
                    <a16:creationId xmlns:a16="http://schemas.microsoft.com/office/drawing/2014/main" id="{5095A986-BECA-AA46-B54B-5501A90CF55C}"/>
                  </a:ext>
                </a:extLst>
              </p:cNvPr>
              <p:cNvSpPr/>
              <p:nvPr/>
            </p:nvSpPr>
            <p:spPr>
              <a:xfrm flipV="1">
                <a:off x="3924438" y="3338098"/>
                <a:ext cx="3797212" cy="88636"/>
              </a:xfrm>
              <a:prstGeom prst="rect">
                <a:avLst/>
              </a:prstGeom>
              <a:solidFill>
                <a:srgbClr val="F9EC3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latin typeface="Arial Black"/>
                  <a:cs typeface="Arial Black"/>
                </a:endParaRPr>
              </a:p>
            </p:txBody>
          </p:sp>
        </p:grpSp>
        <p:sp>
          <p:nvSpPr>
            <p:cNvPr id="9" name="TextBox 8">
              <a:extLst>
                <a:ext uri="{FF2B5EF4-FFF2-40B4-BE49-F238E27FC236}">
                  <a16:creationId xmlns:a16="http://schemas.microsoft.com/office/drawing/2014/main" id="{4CB1BD33-2C12-8C4A-ACAD-87FA6BD28207}"/>
                </a:ext>
              </a:extLst>
            </p:cNvPr>
            <p:cNvSpPr txBox="1"/>
            <p:nvPr/>
          </p:nvSpPr>
          <p:spPr>
            <a:xfrm>
              <a:off x="2182200" y="4985881"/>
              <a:ext cx="8110376" cy="1815882"/>
            </a:xfrm>
            <a:prstGeom prst="rect">
              <a:avLst/>
            </a:prstGeom>
            <a:noFill/>
          </p:spPr>
          <p:txBody>
            <a:bodyPr wrap="square" rtlCol="0">
              <a:spAutoFit/>
            </a:bodyPr>
            <a:lstStyle/>
            <a:p>
              <a:endParaRPr lang="en-US" sz="1400" dirty="0">
                <a:latin typeface="Proxima Nova" panose="02000506030000020004" pitchFamily="2" charset="0"/>
                <a:cs typeface="Arial"/>
              </a:endParaRPr>
            </a:p>
            <a:p>
              <a:pPr marL="228600" indent="-228600">
                <a:buFont typeface="+mj-lt"/>
                <a:buAutoNum type="arabicPeriod"/>
              </a:pPr>
              <a:r>
                <a:rPr lang="en-US" sz="1400" dirty="0">
                  <a:latin typeface="Proxima Nova" panose="02000506030000020004" pitchFamily="2" charset="0"/>
                  <a:cs typeface="Arial"/>
                </a:rPr>
                <a:t>Offline/Local (events + flyers) – </a:t>
              </a:r>
              <a:r>
                <a:rPr lang="en-US" sz="1400" dirty="0" err="1">
                  <a:latin typeface="Proxima Nova" panose="02000506030000020004" pitchFamily="2" charset="0"/>
                  <a:cs typeface="Arial"/>
                </a:rPr>
                <a:t>nonscalable</a:t>
              </a:r>
              <a:r>
                <a:rPr lang="en-US" sz="1400" dirty="0">
                  <a:latin typeface="Proxima Nova" panose="02000506030000020004" pitchFamily="2" charset="0"/>
                  <a:cs typeface="Arial"/>
                </a:rPr>
                <a:t> tactics to acquire first cohort &amp; learn</a:t>
              </a:r>
            </a:p>
            <a:p>
              <a:pPr marL="228600" indent="-228600">
                <a:buFont typeface="+mj-lt"/>
                <a:buAutoNum type="arabicPeriod"/>
              </a:pPr>
              <a:r>
                <a:rPr lang="en-US" sz="1400" dirty="0">
                  <a:latin typeface="Proxima Nova" panose="02000506030000020004" pitchFamily="2" charset="0"/>
                  <a:cs typeface="Arial"/>
                </a:rPr>
                <a:t>Facebook + </a:t>
              </a:r>
              <a:r>
                <a:rPr lang="en-US" sz="1400" dirty="0" err="1">
                  <a:latin typeface="Proxima Nova" panose="02000506030000020004" pitchFamily="2" charset="0"/>
                  <a:cs typeface="Arial"/>
                </a:rPr>
                <a:t>Instagram</a:t>
              </a:r>
              <a:r>
                <a:rPr lang="en-US" sz="1400" dirty="0">
                  <a:latin typeface="Proxima Nova" panose="02000506030000020004" pitchFamily="2" charset="0"/>
                  <a:cs typeface="Arial"/>
                </a:rPr>
                <a:t> – multivariate testing of messaging + audience targeting</a:t>
              </a:r>
            </a:p>
            <a:p>
              <a:pPr marL="228600" indent="-228600">
                <a:buFont typeface="+mj-lt"/>
                <a:buAutoNum type="arabicPeriod"/>
              </a:pPr>
              <a:r>
                <a:rPr lang="en-US" sz="1400" dirty="0">
                  <a:latin typeface="Proxima Nova" panose="02000506030000020004" pitchFamily="2" charset="0"/>
                  <a:cs typeface="Arial"/>
                </a:rPr>
                <a:t>Lifestyle Blogger Outreach – built target list of 100 (5 in draft now; 3 published)</a:t>
              </a:r>
            </a:p>
            <a:p>
              <a:pPr marL="228600" indent="-228600">
                <a:buFont typeface="+mj-lt"/>
                <a:buAutoNum type="arabicPeriod"/>
              </a:pPr>
              <a:r>
                <a:rPr lang="en-US" sz="1400" dirty="0">
                  <a:latin typeface="Proxima Nova" panose="02000506030000020004" pitchFamily="2" charset="0"/>
                  <a:cs typeface="Arial"/>
                </a:rPr>
                <a:t>Google </a:t>
              </a:r>
              <a:r>
                <a:rPr lang="en-US" sz="1400" dirty="0" err="1">
                  <a:latin typeface="Proxima Nova" panose="02000506030000020004" pitchFamily="2" charset="0"/>
                  <a:cs typeface="Arial"/>
                </a:rPr>
                <a:t>AdWords</a:t>
              </a:r>
              <a:r>
                <a:rPr lang="en-US" sz="1400" dirty="0">
                  <a:latin typeface="Proxima Nova" panose="02000506030000020004" pitchFamily="2" charset="0"/>
                  <a:cs typeface="Arial"/>
                </a:rPr>
                <a:t> – targeting </a:t>
              </a:r>
              <a:r>
                <a:rPr lang="en-US" sz="1400" dirty="0" err="1">
                  <a:latin typeface="Proxima Nova" panose="02000506030000020004" pitchFamily="2" charset="0"/>
                  <a:cs typeface="Arial"/>
                </a:rPr>
                <a:t>longtail</a:t>
              </a:r>
              <a:r>
                <a:rPr lang="en-US" sz="1400" dirty="0">
                  <a:latin typeface="Proxima Nova" panose="02000506030000020004" pitchFamily="2" charset="0"/>
                  <a:cs typeface="Arial"/>
                </a:rPr>
                <a:t> keywords on specific brands, trends</a:t>
              </a:r>
            </a:p>
            <a:p>
              <a:pPr marL="228600" indent="-228600">
                <a:buFont typeface="+mj-lt"/>
                <a:buAutoNum type="arabicPeriod"/>
              </a:pPr>
              <a:r>
                <a:rPr lang="en-US" sz="1400" dirty="0">
                  <a:latin typeface="Proxima Nova" panose="02000506030000020004" pitchFamily="2" charset="0"/>
                  <a:cs typeface="Arial"/>
                </a:rPr>
                <a:t>Paid content placement – targeting lifestyle/fashion sites </a:t>
              </a:r>
              <a:r>
                <a:rPr lang="en-US" sz="1400" dirty="0">
                  <a:latin typeface="Proxima Nova" panose="02000506030000020004" pitchFamily="2" charset="0"/>
                  <a:cs typeface="Arial"/>
                  <a:sym typeface="Wingdings"/>
                </a:rPr>
                <a:t> blog post housed on optimized landing page</a:t>
              </a:r>
              <a:endParaRPr lang="en-US" sz="1400" dirty="0">
                <a:latin typeface="Proxima Nova" panose="02000506030000020004" pitchFamily="2" charset="0"/>
                <a:cs typeface="Arial"/>
              </a:endParaRPr>
            </a:p>
            <a:p>
              <a:pPr marL="171450" indent="-171450">
                <a:buFont typeface="Arial"/>
                <a:buChar char="•"/>
              </a:pPr>
              <a:endParaRPr lang="en-US" sz="1400" dirty="0">
                <a:latin typeface="Proxima Nova" panose="02000506030000020004" pitchFamily="2" charset="0"/>
                <a:cs typeface="Arial"/>
              </a:endParaRPr>
            </a:p>
          </p:txBody>
        </p:sp>
      </p:grpSp>
      <p:cxnSp>
        <p:nvCxnSpPr>
          <p:cNvPr id="11" name="Straight Connector 10">
            <a:extLst>
              <a:ext uri="{FF2B5EF4-FFF2-40B4-BE49-F238E27FC236}">
                <a16:creationId xmlns:a16="http://schemas.microsoft.com/office/drawing/2014/main" id="{A905F5AF-E183-9D4A-9866-828853D00207}"/>
              </a:ext>
            </a:extLst>
          </p:cNvPr>
          <p:cNvCxnSpPr/>
          <p:nvPr/>
        </p:nvCxnSpPr>
        <p:spPr>
          <a:xfrm>
            <a:off x="1748881" y="1085776"/>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3EE7A2-42F5-1145-868D-4D2A3156395C}"/>
              </a:ext>
            </a:extLst>
          </p:cNvPr>
          <p:cNvGrpSpPr/>
          <p:nvPr/>
        </p:nvGrpSpPr>
        <p:grpSpPr>
          <a:xfrm>
            <a:off x="1151814" y="1466187"/>
            <a:ext cx="2641732" cy="2500953"/>
            <a:chOff x="1592825" y="1528211"/>
            <a:chExt cx="2641732" cy="2500953"/>
          </a:xfrm>
        </p:grpSpPr>
        <p:sp>
          <p:nvSpPr>
            <p:cNvPr id="5" name="TextBox 4">
              <a:extLst>
                <a:ext uri="{FF2B5EF4-FFF2-40B4-BE49-F238E27FC236}">
                  <a16:creationId xmlns:a16="http://schemas.microsoft.com/office/drawing/2014/main" id="{84B43319-42B2-9A45-8DE0-92EE48B84106}"/>
                </a:ext>
              </a:extLst>
            </p:cNvPr>
            <p:cNvSpPr txBox="1"/>
            <p:nvPr/>
          </p:nvSpPr>
          <p:spPr>
            <a:xfrm>
              <a:off x="1592825" y="2828835"/>
              <a:ext cx="2641732" cy="1200329"/>
            </a:xfrm>
            <a:prstGeom prst="rect">
              <a:avLst/>
            </a:prstGeom>
            <a:noFill/>
          </p:spPr>
          <p:txBody>
            <a:bodyPr wrap="square" rtlCol="0">
              <a:spAutoFit/>
            </a:bodyPr>
            <a:lstStyle/>
            <a:p>
              <a:pPr algn="ctr"/>
              <a:r>
                <a:rPr lang="en-US" sz="1200" b="1" dirty="0">
                  <a:latin typeface="Proxima Nova" panose="02000506030000020004" pitchFamily="2" charset="0"/>
                  <a:cs typeface="Arial"/>
                </a:rPr>
                <a:t>“Busy Betty”</a:t>
              </a:r>
            </a:p>
            <a:p>
              <a:pPr marL="171450" indent="-171450" algn="ctr">
                <a:buFont typeface="Arial"/>
                <a:buChar char="•"/>
              </a:pPr>
              <a:r>
                <a:rPr lang="en-US" sz="1200" dirty="0">
                  <a:latin typeface="Proxima Nova" panose="02000506030000020004" pitchFamily="2" charset="0"/>
                  <a:cs typeface="Arial"/>
                </a:rPr>
                <a:t>Female (30s/40s), driven professional, values her time</a:t>
              </a:r>
            </a:p>
            <a:p>
              <a:pPr marL="171450" indent="-171450" algn="ctr">
                <a:buFont typeface="Arial"/>
                <a:buChar char="•"/>
              </a:pPr>
              <a:r>
                <a:rPr lang="en-US" sz="1200" dirty="0">
                  <a:latin typeface="Proxima Nova" panose="02000506030000020004" pitchFamily="2" charset="0"/>
                  <a:cs typeface="Arial"/>
                </a:rPr>
                <a:t>Uses many apps to save time</a:t>
              </a:r>
            </a:p>
            <a:p>
              <a:pPr marL="171450" indent="-171450" algn="ctr">
                <a:buFont typeface="Arial"/>
                <a:buChar char="•"/>
              </a:pPr>
              <a:r>
                <a:rPr lang="en-US" sz="1200" dirty="0">
                  <a:latin typeface="Proxima Nova" panose="02000506030000020004" pitchFamily="2" charset="0"/>
                  <a:cs typeface="Arial"/>
                </a:rPr>
                <a:t>Passive on social; active on blogs (lifestyle/hacks, business)</a:t>
              </a:r>
            </a:p>
          </p:txBody>
        </p:sp>
        <p:pic>
          <p:nvPicPr>
            <p:cNvPr id="13" name="Graphic 12">
              <a:extLst>
                <a:ext uri="{FF2B5EF4-FFF2-40B4-BE49-F238E27FC236}">
                  <a16:creationId xmlns:a16="http://schemas.microsoft.com/office/drawing/2014/main" id="{D825E67D-4F04-6C40-951D-446DAA382F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1525" y="1528211"/>
              <a:ext cx="1204332" cy="1204332"/>
            </a:xfrm>
            <a:prstGeom prst="rect">
              <a:avLst/>
            </a:prstGeom>
          </p:spPr>
        </p:pic>
      </p:grpSp>
      <p:grpSp>
        <p:nvGrpSpPr>
          <p:cNvPr id="28" name="Group 27">
            <a:extLst>
              <a:ext uri="{FF2B5EF4-FFF2-40B4-BE49-F238E27FC236}">
                <a16:creationId xmlns:a16="http://schemas.microsoft.com/office/drawing/2014/main" id="{3C218726-3F00-2F45-81D5-218C6785F448}"/>
              </a:ext>
            </a:extLst>
          </p:cNvPr>
          <p:cNvGrpSpPr/>
          <p:nvPr/>
        </p:nvGrpSpPr>
        <p:grpSpPr>
          <a:xfrm>
            <a:off x="4927298" y="1411760"/>
            <a:ext cx="2620180" cy="2577682"/>
            <a:chOff x="4781161" y="1451481"/>
            <a:chExt cx="2620180" cy="2577682"/>
          </a:xfrm>
        </p:grpSpPr>
        <p:sp>
          <p:nvSpPr>
            <p:cNvPr id="7" name="TextBox 6">
              <a:extLst>
                <a:ext uri="{FF2B5EF4-FFF2-40B4-BE49-F238E27FC236}">
                  <a16:creationId xmlns:a16="http://schemas.microsoft.com/office/drawing/2014/main" id="{D4501918-7485-294D-88A7-8C08851CA1B6}"/>
                </a:ext>
              </a:extLst>
            </p:cNvPr>
            <p:cNvSpPr txBox="1"/>
            <p:nvPr/>
          </p:nvSpPr>
          <p:spPr>
            <a:xfrm>
              <a:off x="4781161" y="2828834"/>
              <a:ext cx="2620180" cy="1200329"/>
            </a:xfrm>
            <a:prstGeom prst="rect">
              <a:avLst/>
            </a:prstGeom>
            <a:noFill/>
          </p:spPr>
          <p:txBody>
            <a:bodyPr wrap="square" rtlCol="0">
              <a:spAutoFit/>
            </a:bodyPr>
            <a:lstStyle/>
            <a:p>
              <a:pPr algn="ctr"/>
              <a:r>
                <a:rPr lang="en-US" sz="1200" b="1" dirty="0">
                  <a:latin typeface="Proxima Nova" panose="02000506030000020004" pitchFamily="2" charset="0"/>
                  <a:cs typeface="Arial"/>
                </a:rPr>
                <a:t>“Digital Dana”</a:t>
              </a:r>
            </a:p>
            <a:p>
              <a:pPr marL="171450" indent="-171450" algn="ctr">
                <a:buFont typeface="Arial"/>
                <a:buChar char="•"/>
              </a:pPr>
              <a:r>
                <a:rPr lang="en-US" sz="1200" dirty="0">
                  <a:latin typeface="Proxima Nova" panose="02000506030000020004" pitchFamily="2" charset="0"/>
                  <a:cs typeface="Arial"/>
                </a:rPr>
                <a:t>Female &amp; male (20s), young professional, time-waster</a:t>
              </a:r>
            </a:p>
            <a:p>
              <a:pPr marL="171450" indent="-171450" algn="ctr">
                <a:buFont typeface="Arial"/>
                <a:buChar char="•"/>
              </a:pPr>
              <a:r>
                <a:rPr lang="en-US" sz="1200" dirty="0">
                  <a:latin typeface="Proxima Nova" panose="02000506030000020004" pitchFamily="2" charset="0"/>
                  <a:cs typeface="Arial"/>
                </a:rPr>
                <a:t>Serial app adopter/dropper (mostly entertainment)</a:t>
              </a:r>
            </a:p>
            <a:p>
              <a:pPr marL="171450" indent="-171450" algn="ctr">
                <a:buFont typeface="Arial"/>
                <a:buChar char="•"/>
              </a:pPr>
              <a:r>
                <a:rPr lang="en-US" sz="1200" dirty="0">
                  <a:latin typeface="Proxima Nova" panose="02000506030000020004" pitchFamily="2" charset="0"/>
                  <a:cs typeface="Arial"/>
                </a:rPr>
                <a:t>Hyperactive on social media</a:t>
              </a:r>
            </a:p>
          </p:txBody>
        </p:sp>
        <p:pic>
          <p:nvPicPr>
            <p:cNvPr id="15" name="Graphic 14">
              <a:extLst>
                <a:ext uri="{FF2B5EF4-FFF2-40B4-BE49-F238E27FC236}">
                  <a16:creationId xmlns:a16="http://schemas.microsoft.com/office/drawing/2014/main" id="{88FAB575-5D9A-C742-80A0-44B73B8615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1088" y="1451481"/>
              <a:ext cx="1200325" cy="1200325"/>
            </a:xfrm>
            <a:prstGeom prst="rect">
              <a:avLst/>
            </a:prstGeom>
          </p:spPr>
        </p:pic>
      </p:grpSp>
      <p:grpSp>
        <p:nvGrpSpPr>
          <p:cNvPr id="29" name="Group 28">
            <a:extLst>
              <a:ext uri="{FF2B5EF4-FFF2-40B4-BE49-F238E27FC236}">
                <a16:creationId xmlns:a16="http://schemas.microsoft.com/office/drawing/2014/main" id="{E88E3252-22A4-3840-A941-E530FEE8E790}"/>
              </a:ext>
            </a:extLst>
          </p:cNvPr>
          <p:cNvGrpSpPr/>
          <p:nvPr/>
        </p:nvGrpSpPr>
        <p:grpSpPr>
          <a:xfrm>
            <a:off x="8219117" y="1411760"/>
            <a:ext cx="2955989" cy="2747643"/>
            <a:chOff x="7795371" y="1466187"/>
            <a:chExt cx="2955989" cy="2747643"/>
          </a:xfrm>
        </p:grpSpPr>
        <p:sp>
          <p:nvSpPr>
            <p:cNvPr id="8" name="TextBox 7">
              <a:extLst>
                <a:ext uri="{FF2B5EF4-FFF2-40B4-BE49-F238E27FC236}">
                  <a16:creationId xmlns:a16="http://schemas.microsoft.com/office/drawing/2014/main" id="{C6F45146-F85A-DB46-AD0D-53852CD63FEF}"/>
                </a:ext>
              </a:extLst>
            </p:cNvPr>
            <p:cNvSpPr txBox="1"/>
            <p:nvPr/>
          </p:nvSpPr>
          <p:spPr>
            <a:xfrm>
              <a:off x="7795371" y="2828835"/>
              <a:ext cx="2955989" cy="1384995"/>
            </a:xfrm>
            <a:prstGeom prst="rect">
              <a:avLst/>
            </a:prstGeom>
            <a:noFill/>
          </p:spPr>
          <p:txBody>
            <a:bodyPr wrap="square" rtlCol="0">
              <a:spAutoFit/>
            </a:bodyPr>
            <a:lstStyle/>
            <a:p>
              <a:pPr algn="ctr"/>
              <a:r>
                <a:rPr lang="en-US" sz="1200" b="1" dirty="0">
                  <a:latin typeface="Proxima Nova" panose="02000506030000020004" pitchFamily="2" charset="0"/>
                  <a:cs typeface="Arial"/>
                </a:rPr>
                <a:t>“Casual Cara”</a:t>
              </a:r>
            </a:p>
            <a:p>
              <a:pPr marL="171450" indent="-171450" algn="ctr">
                <a:buFont typeface="Arial"/>
                <a:buChar char="•"/>
              </a:pPr>
              <a:r>
                <a:rPr lang="en-US" sz="1200" dirty="0">
                  <a:latin typeface="Proxima Nova" panose="02000506030000020004" pitchFamily="2" charset="0"/>
                  <a:cs typeface="Arial"/>
                </a:rPr>
                <a:t>Female (30s/40s), primary driver is family, not career</a:t>
              </a:r>
            </a:p>
            <a:p>
              <a:pPr marL="171450" indent="-171450" algn="ctr">
                <a:buFont typeface="Arial"/>
                <a:buChar char="•"/>
              </a:pPr>
              <a:r>
                <a:rPr lang="en-US" sz="1200" dirty="0">
                  <a:latin typeface="Proxima Nova" panose="02000506030000020004" pitchFamily="2" charset="0"/>
                  <a:cs typeface="Arial"/>
                </a:rPr>
                <a:t>Makes time for leisure (reading, watching, listening, apps, etc.)</a:t>
              </a:r>
            </a:p>
            <a:p>
              <a:pPr marL="171450" indent="-171450" algn="ctr">
                <a:buFont typeface="Arial"/>
                <a:buChar char="•"/>
              </a:pPr>
              <a:r>
                <a:rPr lang="en-US" sz="1200" dirty="0">
                  <a:latin typeface="Proxima Nova" panose="02000506030000020004" pitchFamily="2" charset="0"/>
                  <a:cs typeface="Arial"/>
                </a:rPr>
                <a:t>Very active on Facebook only</a:t>
              </a:r>
            </a:p>
            <a:p>
              <a:pPr marL="171450" indent="-171450" algn="ctr">
                <a:buFont typeface="Arial"/>
                <a:buChar char="•"/>
              </a:pPr>
              <a:endParaRPr lang="en-US" sz="1200" dirty="0">
                <a:latin typeface="Proxima Nova" panose="02000506030000020004" pitchFamily="2" charset="0"/>
                <a:cs typeface="Arial"/>
              </a:endParaRPr>
            </a:p>
          </p:txBody>
        </p:sp>
        <p:pic>
          <p:nvPicPr>
            <p:cNvPr id="19" name="Graphic 18">
              <a:extLst>
                <a:ext uri="{FF2B5EF4-FFF2-40B4-BE49-F238E27FC236}">
                  <a16:creationId xmlns:a16="http://schemas.microsoft.com/office/drawing/2014/main" id="{080615D4-5C63-F143-82BD-53E2123CE8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66644" y="1466187"/>
              <a:ext cx="1200324" cy="1200324"/>
            </a:xfrm>
            <a:prstGeom prst="rect">
              <a:avLst/>
            </a:prstGeom>
          </p:spPr>
        </p:pic>
      </p:grpSp>
    </p:spTree>
    <p:extLst>
      <p:ext uri="{BB962C8B-B14F-4D97-AF65-F5344CB8AC3E}">
        <p14:creationId xmlns:p14="http://schemas.microsoft.com/office/powerpoint/2010/main" val="4109599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E4EF-91A0-5141-A5E7-B7B985EAC856}"/>
              </a:ext>
            </a:extLst>
          </p:cNvPr>
          <p:cNvSpPr>
            <a:spLocks noGrp="1"/>
          </p:cNvSpPr>
          <p:nvPr>
            <p:ph type="title"/>
          </p:nvPr>
        </p:nvSpPr>
        <p:spPr>
          <a:xfrm>
            <a:off x="838198" y="-122508"/>
            <a:ext cx="10515600" cy="1325563"/>
          </a:xfrm>
        </p:spPr>
        <p:txBody>
          <a:bodyPr/>
          <a:lstStyle/>
          <a:p>
            <a:pPr algn="ctr"/>
            <a:r>
              <a:rPr lang="en-US" b="1" dirty="0">
                <a:solidFill>
                  <a:srgbClr val="2363FB"/>
                </a:solidFill>
                <a:latin typeface="Proxima Nova" panose="02000506030000020004" pitchFamily="2" charset="0"/>
              </a:rPr>
              <a:t>USER TESTING</a:t>
            </a:r>
          </a:p>
        </p:txBody>
      </p:sp>
      <p:grpSp>
        <p:nvGrpSpPr>
          <p:cNvPr id="19" name="Group 18">
            <a:extLst>
              <a:ext uri="{FF2B5EF4-FFF2-40B4-BE49-F238E27FC236}">
                <a16:creationId xmlns:a16="http://schemas.microsoft.com/office/drawing/2014/main" id="{DE14300A-0B76-6148-90EE-0D27FC022047}"/>
              </a:ext>
            </a:extLst>
          </p:cNvPr>
          <p:cNvGrpSpPr/>
          <p:nvPr/>
        </p:nvGrpSpPr>
        <p:grpSpPr>
          <a:xfrm>
            <a:off x="6237251" y="1448151"/>
            <a:ext cx="5438527" cy="3254641"/>
            <a:chOff x="6114690" y="1555502"/>
            <a:chExt cx="4908718" cy="3254641"/>
          </a:xfrm>
        </p:grpSpPr>
        <p:sp>
          <p:nvSpPr>
            <p:cNvPr id="16" name="Rounded Rectangle 15">
              <a:extLst>
                <a:ext uri="{FF2B5EF4-FFF2-40B4-BE49-F238E27FC236}">
                  <a16:creationId xmlns:a16="http://schemas.microsoft.com/office/drawing/2014/main" id="{C7955C15-6207-A145-8DF0-E0D96AFB034B}"/>
                </a:ext>
              </a:extLst>
            </p:cNvPr>
            <p:cNvSpPr/>
            <p:nvPr/>
          </p:nvSpPr>
          <p:spPr>
            <a:xfrm>
              <a:off x="6114690" y="3309407"/>
              <a:ext cx="3963241" cy="1500736"/>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E94EE781-EB0A-6145-93F4-3FAD16107496}"/>
                </a:ext>
              </a:extLst>
            </p:cNvPr>
            <p:cNvSpPr/>
            <p:nvPr/>
          </p:nvSpPr>
          <p:spPr>
            <a:xfrm>
              <a:off x="6114690" y="1555502"/>
              <a:ext cx="3963241" cy="1500736"/>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F4744EC-FFDB-D149-8774-B918CE3887A1}"/>
                </a:ext>
              </a:extLst>
            </p:cNvPr>
            <p:cNvGrpSpPr/>
            <p:nvPr/>
          </p:nvGrpSpPr>
          <p:grpSpPr>
            <a:xfrm>
              <a:off x="6257257" y="1667910"/>
              <a:ext cx="4766151" cy="3022640"/>
              <a:chOff x="4638677" y="2166076"/>
              <a:chExt cx="4355604" cy="2295243"/>
            </a:xfrm>
          </p:grpSpPr>
          <p:sp>
            <p:nvSpPr>
              <p:cNvPr id="5" name="Oval 4">
                <a:extLst>
                  <a:ext uri="{FF2B5EF4-FFF2-40B4-BE49-F238E27FC236}">
                    <a16:creationId xmlns:a16="http://schemas.microsoft.com/office/drawing/2014/main" id="{7C58DE95-4EF9-AD4D-BE57-C9AA8B10A14C}"/>
                  </a:ext>
                </a:extLst>
              </p:cNvPr>
              <p:cNvSpPr/>
              <p:nvPr/>
            </p:nvSpPr>
            <p:spPr>
              <a:xfrm>
                <a:off x="4803840" y="2166076"/>
                <a:ext cx="1402548" cy="957959"/>
              </a:xfrm>
              <a:prstGeom prst="ellipse">
                <a:avLst/>
              </a:prstGeom>
              <a:noFill/>
              <a:ln w="57150" cmpd="sng">
                <a:solidFill>
                  <a:srgbClr val="FFEF6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0000"/>
                    </a:solidFill>
                    <a:latin typeface="Proxima Nova" panose="02000506030000020004" pitchFamily="2" charset="0"/>
                    <a:cs typeface="Arial"/>
                  </a:rPr>
                  <a:t>Logo (if B2B)</a:t>
                </a:r>
              </a:p>
              <a:p>
                <a:pPr algn="ctr"/>
                <a:r>
                  <a:rPr lang="en-US" sz="1100" b="1" dirty="0">
                    <a:solidFill>
                      <a:srgbClr val="000000"/>
                    </a:solidFill>
                    <a:latin typeface="Proxima Nova" panose="02000506030000020004" pitchFamily="2" charset="0"/>
                    <a:cs typeface="Arial"/>
                  </a:rPr>
                  <a:t>or Headshot (B2C)</a:t>
                </a:r>
              </a:p>
            </p:txBody>
          </p:sp>
          <p:sp>
            <p:nvSpPr>
              <p:cNvPr id="6" name="TextBox 5">
                <a:extLst>
                  <a:ext uri="{FF2B5EF4-FFF2-40B4-BE49-F238E27FC236}">
                    <a16:creationId xmlns:a16="http://schemas.microsoft.com/office/drawing/2014/main" id="{239621FF-439E-E14A-BBDA-59DE7AF073A9}"/>
                  </a:ext>
                </a:extLst>
              </p:cNvPr>
              <p:cNvSpPr txBox="1"/>
              <p:nvPr/>
            </p:nvSpPr>
            <p:spPr>
              <a:xfrm>
                <a:off x="6352549" y="2469138"/>
                <a:ext cx="2641732" cy="257081"/>
              </a:xfrm>
              <a:prstGeom prst="rect">
                <a:avLst/>
              </a:prstGeom>
              <a:noFill/>
            </p:spPr>
            <p:txBody>
              <a:bodyPr wrap="square" rtlCol="0">
                <a:spAutoFit/>
              </a:bodyPr>
              <a:lstStyle/>
              <a:p>
                <a:r>
                  <a:rPr lang="en-US" sz="1600" dirty="0">
                    <a:latin typeface="Proxima Nova" panose="02000506030000020004" pitchFamily="2" charset="0"/>
                    <a:cs typeface="Arial"/>
                  </a:rPr>
                  <a:t>“Revealing Quote”</a:t>
                </a:r>
              </a:p>
            </p:txBody>
          </p:sp>
          <p:sp>
            <p:nvSpPr>
              <p:cNvPr id="9" name="Oval 8">
                <a:extLst>
                  <a:ext uri="{FF2B5EF4-FFF2-40B4-BE49-F238E27FC236}">
                    <a16:creationId xmlns:a16="http://schemas.microsoft.com/office/drawing/2014/main" id="{88E088C0-0767-5F44-8499-A2C7F6D6B079}"/>
                  </a:ext>
                </a:extLst>
              </p:cNvPr>
              <p:cNvSpPr/>
              <p:nvPr/>
            </p:nvSpPr>
            <p:spPr>
              <a:xfrm>
                <a:off x="4638677" y="3503360"/>
                <a:ext cx="1402548" cy="957959"/>
              </a:xfrm>
              <a:prstGeom prst="ellipse">
                <a:avLst/>
              </a:prstGeom>
              <a:noFill/>
              <a:ln w="57150" cmpd="sng">
                <a:solidFill>
                  <a:srgbClr val="FFEF6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0000"/>
                    </a:solidFill>
                    <a:latin typeface="Proxima Nova" panose="02000506030000020004" pitchFamily="2" charset="0"/>
                    <a:cs typeface="Arial"/>
                  </a:rPr>
                  <a:t>Logo (if B2B)</a:t>
                </a:r>
              </a:p>
              <a:p>
                <a:pPr algn="ctr"/>
                <a:r>
                  <a:rPr lang="en-US" sz="1100" b="1" dirty="0">
                    <a:solidFill>
                      <a:srgbClr val="000000"/>
                    </a:solidFill>
                    <a:latin typeface="Proxima Nova" panose="02000506030000020004" pitchFamily="2" charset="0"/>
                    <a:cs typeface="Arial"/>
                  </a:rPr>
                  <a:t>or Headshot (B2C)</a:t>
                </a:r>
              </a:p>
            </p:txBody>
          </p:sp>
          <p:sp>
            <p:nvSpPr>
              <p:cNvPr id="10" name="TextBox 9">
                <a:extLst>
                  <a:ext uri="{FF2B5EF4-FFF2-40B4-BE49-F238E27FC236}">
                    <a16:creationId xmlns:a16="http://schemas.microsoft.com/office/drawing/2014/main" id="{9ABF7B3C-8ED3-9E4D-9064-F41458C3E72E}"/>
                  </a:ext>
                </a:extLst>
              </p:cNvPr>
              <p:cNvSpPr txBox="1"/>
              <p:nvPr/>
            </p:nvSpPr>
            <p:spPr>
              <a:xfrm>
                <a:off x="6187387" y="3806421"/>
                <a:ext cx="2641732" cy="257081"/>
              </a:xfrm>
              <a:prstGeom prst="rect">
                <a:avLst/>
              </a:prstGeom>
              <a:noFill/>
            </p:spPr>
            <p:txBody>
              <a:bodyPr wrap="square" rtlCol="0">
                <a:spAutoFit/>
              </a:bodyPr>
              <a:lstStyle/>
              <a:p>
                <a:r>
                  <a:rPr lang="en-US" sz="1600" dirty="0">
                    <a:latin typeface="Proxima Nova" panose="02000506030000020004" pitchFamily="2" charset="0"/>
                    <a:cs typeface="Arial"/>
                  </a:rPr>
                  <a:t>“Revealing Quote”</a:t>
                </a:r>
              </a:p>
            </p:txBody>
          </p:sp>
        </p:grpSp>
      </p:grpSp>
      <p:cxnSp>
        <p:nvCxnSpPr>
          <p:cNvPr id="13" name="Straight Connector 12">
            <a:extLst>
              <a:ext uri="{FF2B5EF4-FFF2-40B4-BE49-F238E27FC236}">
                <a16:creationId xmlns:a16="http://schemas.microsoft.com/office/drawing/2014/main" id="{1A50B196-F710-FF4C-ACDD-5D98CF192FFE}"/>
              </a:ext>
            </a:extLst>
          </p:cNvPr>
          <p:cNvCxnSpPr/>
          <p:nvPr/>
        </p:nvCxnSpPr>
        <p:spPr>
          <a:xfrm>
            <a:off x="1748881" y="1085776"/>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EBBF458B-6C6E-874E-BAC3-56EF95636BC2}"/>
              </a:ext>
            </a:extLst>
          </p:cNvPr>
          <p:cNvGrpSpPr/>
          <p:nvPr/>
        </p:nvGrpSpPr>
        <p:grpSpPr>
          <a:xfrm>
            <a:off x="1103829" y="2923593"/>
            <a:ext cx="4286135" cy="1594322"/>
            <a:chOff x="709611" y="1958158"/>
            <a:chExt cx="5116553" cy="1594322"/>
          </a:xfrm>
        </p:grpSpPr>
        <p:sp>
          <p:nvSpPr>
            <p:cNvPr id="4" name="Title 3">
              <a:extLst>
                <a:ext uri="{FF2B5EF4-FFF2-40B4-BE49-F238E27FC236}">
                  <a16:creationId xmlns:a16="http://schemas.microsoft.com/office/drawing/2014/main" id="{98DAC5CB-E56A-C54D-B127-9897B00E3F38}"/>
                </a:ext>
              </a:extLst>
            </p:cNvPr>
            <p:cNvSpPr txBox="1">
              <a:spLocks/>
            </p:cNvSpPr>
            <p:nvPr/>
          </p:nvSpPr>
          <p:spPr>
            <a:xfrm>
              <a:off x="709611" y="1958158"/>
              <a:ext cx="5116553" cy="1093748"/>
            </a:xfrm>
            <a:prstGeom prst="rect">
              <a:avLst/>
            </a:prstGeom>
            <a:noFill/>
          </p:spPr>
          <p:txBody>
            <a:bodyPr vert="horz" lIns="91440" tIns="45720" rIns="91440" bIns="45720" rtlCol="0" anchor="t">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marL="342900" indent="-342900">
                <a:buFont typeface="Arial"/>
                <a:buChar char="•"/>
              </a:pPr>
              <a:r>
                <a:rPr lang="en-US" sz="2400" dirty="0">
                  <a:solidFill>
                    <a:schemeClr val="tx1"/>
                  </a:solidFill>
                  <a:latin typeface="Proxima Nova" panose="02000506030000020004" pitchFamily="2" charset="0"/>
                  <a:cs typeface="Arial"/>
                </a:rPr>
                <a:t>Surveyed X User Prospects</a:t>
              </a:r>
            </a:p>
            <a:p>
              <a:pPr marL="800100" lvl="1" indent="-342900">
                <a:buFont typeface="Arial"/>
                <a:buChar char="•"/>
              </a:pPr>
              <a:r>
                <a:rPr lang="en-US" dirty="0">
                  <a:latin typeface="Proxima Nova" panose="02000506030000020004" pitchFamily="2" charset="0"/>
                  <a:cs typeface="Arial"/>
                </a:rPr>
                <a:t>(How we found them)</a:t>
              </a:r>
            </a:p>
            <a:p>
              <a:pPr marL="800100" lvl="1" indent="-342900">
                <a:buFont typeface="Arial"/>
                <a:buChar char="•"/>
              </a:pPr>
              <a:r>
                <a:rPr lang="en-US" dirty="0">
                  <a:solidFill>
                    <a:schemeClr val="tx1"/>
                  </a:solidFill>
                  <a:latin typeface="Proxima Nova" panose="02000506030000020004" pitchFamily="2" charset="0"/>
                  <a:cs typeface="Arial"/>
                </a:rPr>
                <a:t>(What we hoped to learn)</a:t>
              </a:r>
              <a:endParaRPr lang="en-US" sz="2400" b="0" dirty="0">
                <a:solidFill>
                  <a:schemeClr val="tx1"/>
                </a:solidFill>
                <a:latin typeface="Proxima Nova" panose="02000506030000020004" pitchFamily="2" charset="0"/>
                <a:cs typeface="Arial"/>
              </a:endParaRPr>
            </a:p>
            <a:p>
              <a:pPr marL="971550" lvl="1" indent="-514350">
                <a:buFont typeface="Arial"/>
                <a:buChar char="•"/>
              </a:pPr>
              <a:endParaRPr lang="en-US" dirty="0">
                <a:latin typeface="Proxima Nova" panose="02000506030000020004" pitchFamily="2" charset="0"/>
                <a:cs typeface="Arial"/>
              </a:endParaRPr>
            </a:p>
            <a:p>
              <a:pPr lvl="1"/>
              <a:endParaRPr lang="en-US" dirty="0">
                <a:latin typeface="Proxima Nova" panose="02000506030000020004" pitchFamily="2" charset="0"/>
                <a:cs typeface="Arial"/>
              </a:endParaRPr>
            </a:p>
          </p:txBody>
        </p:sp>
        <p:sp>
          <p:nvSpPr>
            <p:cNvPr id="20" name="Rectangle 19">
              <a:extLst>
                <a:ext uri="{FF2B5EF4-FFF2-40B4-BE49-F238E27FC236}">
                  <a16:creationId xmlns:a16="http://schemas.microsoft.com/office/drawing/2014/main" id="{59ACC78F-2D64-D845-BA62-7EA3EE6E862D}"/>
                </a:ext>
              </a:extLst>
            </p:cNvPr>
            <p:cNvSpPr/>
            <p:nvPr/>
          </p:nvSpPr>
          <p:spPr>
            <a:xfrm>
              <a:off x="709611" y="3090815"/>
              <a:ext cx="2307042" cy="461665"/>
            </a:xfrm>
            <a:prstGeom prst="rect">
              <a:avLst/>
            </a:prstGeom>
          </p:spPr>
          <p:txBody>
            <a:bodyPr wrap="none">
              <a:spAutoFit/>
            </a:bodyPr>
            <a:lstStyle/>
            <a:p>
              <a:pPr marL="342900" indent="-342900">
                <a:buFont typeface="Arial"/>
                <a:buChar char="•"/>
              </a:pPr>
              <a:r>
                <a:rPr lang="en-US" sz="2400" b="1" dirty="0">
                  <a:latin typeface="Proxima Nova" panose="02000506030000020004" pitchFamily="2" charset="0"/>
                  <a:cs typeface="Arial"/>
                </a:rPr>
                <a:t>Key Insights</a:t>
              </a:r>
            </a:p>
          </p:txBody>
        </p:sp>
      </p:grpSp>
      <p:sp>
        <p:nvSpPr>
          <p:cNvPr id="22" name="Rectangle 21">
            <a:extLst>
              <a:ext uri="{FF2B5EF4-FFF2-40B4-BE49-F238E27FC236}">
                <a16:creationId xmlns:a16="http://schemas.microsoft.com/office/drawing/2014/main" id="{36EE1C25-D707-BE44-A130-87CCEE72F564}"/>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A41DBC0-CDA7-B14A-96D8-936DC9318E1B}"/>
              </a:ext>
            </a:extLst>
          </p:cNvPr>
          <p:cNvSpPr/>
          <p:nvPr/>
        </p:nvSpPr>
        <p:spPr>
          <a:xfrm>
            <a:off x="1778286" y="5848105"/>
            <a:ext cx="898003" cy="523220"/>
          </a:xfrm>
          <a:prstGeom prst="rect">
            <a:avLst/>
          </a:prstGeom>
        </p:spPr>
        <p:txBody>
          <a:bodyPr wrap="none">
            <a:spAutoFit/>
          </a:bodyPr>
          <a:lstStyle/>
          <a:p>
            <a:r>
              <a:rPr lang="en-US" sz="2800" b="1" dirty="0">
                <a:solidFill>
                  <a:srgbClr val="2363FB"/>
                </a:solidFill>
                <a:latin typeface="Proxima Nova" panose="02000506030000020004" pitchFamily="2" charset="0"/>
                <a:cs typeface="Arial"/>
              </a:rPr>
              <a:t>T I P</a:t>
            </a:r>
            <a:endParaRPr lang="en-US" sz="2800" dirty="0"/>
          </a:p>
        </p:txBody>
      </p:sp>
      <p:pic>
        <p:nvPicPr>
          <p:cNvPr id="24" name="Picture 23">
            <a:extLst>
              <a:ext uri="{FF2B5EF4-FFF2-40B4-BE49-F238E27FC236}">
                <a16:creationId xmlns:a16="http://schemas.microsoft.com/office/drawing/2014/main" id="{210A9A76-81EF-1E46-BFE1-8B1054CE955D}"/>
              </a:ext>
            </a:extLst>
          </p:cNvPr>
          <p:cNvPicPr>
            <a:picLocks noChangeAspect="1"/>
          </p:cNvPicPr>
          <p:nvPr/>
        </p:nvPicPr>
        <p:blipFill>
          <a:blip r:embed="rId2"/>
          <a:stretch>
            <a:fillRect/>
          </a:stretch>
        </p:blipFill>
        <p:spPr>
          <a:xfrm>
            <a:off x="607104" y="5536355"/>
            <a:ext cx="898003" cy="1122504"/>
          </a:xfrm>
          <a:prstGeom prst="rect">
            <a:avLst/>
          </a:prstGeom>
        </p:spPr>
      </p:pic>
      <p:sp>
        <p:nvSpPr>
          <p:cNvPr id="25" name="Rectangle 24">
            <a:extLst>
              <a:ext uri="{FF2B5EF4-FFF2-40B4-BE49-F238E27FC236}">
                <a16:creationId xmlns:a16="http://schemas.microsoft.com/office/drawing/2014/main" id="{03D4E5EE-E22A-1940-B3C4-5A9A908F815B}"/>
              </a:ext>
            </a:extLst>
          </p:cNvPr>
          <p:cNvSpPr/>
          <p:nvPr/>
        </p:nvSpPr>
        <p:spPr>
          <a:xfrm>
            <a:off x="3214328" y="5631596"/>
            <a:ext cx="8439633" cy="1077218"/>
          </a:xfrm>
          <a:prstGeom prst="rect">
            <a:avLst/>
          </a:prstGeom>
        </p:spPr>
        <p:txBody>
          <a:bodyPr wrap="square">
            <a:spAutoFit/>
          </a:bodyPr>
          <a:lstStyle/>
          <a:p>
            <a:pPr lvl="0" algn="ctr">
              <a:defRPr/>
            </a:pPr>
            <a:r>
              <a:rPr lang="en-US" sz="1600" i="1" dirty="0">
                <a:solidFill>
                  <a:srgbClr val="414141"/>
                </a:solidFill>
                <a:latin typeface="Proxima Nova Light" panose="02000506030000020004" pitchFamily="2" charset="0"/>
                <a:cs typeface="Arial"/>
              </a:rPr>
              <a:t>Early on, before you have a firm idea of who you’re targeting, you should form a few hypotheses which you then test. Once there’s traction, you can focus more resources on that user.</a:t>
            </a:r>
          </a:p>
          <a:p>
            <a:pPr algn="ctr"/>
            <a:endParaRPr lang="en-US" sz="1600" i="1" dirty="0">
              <a:latin typeface="Proxima Nova Light" panose="02000506030000020004" pitchFamily="2" charset="0"/>
            </a:endParaRPr>
          </a:p>
        </p:txBody>
      </p:sp>
    </p:spTree>
    <p:extLst>
      <p:ext uri="{BB962C8B-B14F-4D97-AF65-F5344CB8AC3E}">
        <p14:creationId xmlns:p14="http://schemas.microsoft.com/office/powerpoint/2010/main" val="2719424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161EF0-46A0-3A4C-BEE2-F13BF8D79DFD}"/>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71FEBC-D3E8-ED46-A7F9-00F43E191CB1}"/>
              </a:ext>
            </a:extLst>
          </p:cNvPr>
          <p:cNvSpPr/>
          <p:nvPr/>
        </p:nvSpPr>
        <p:spPr>
          <a:xfrm>
            <a:off x="1778286" y="5848105"/>
            <a:ext cx="898003" cy="523220"/>
          </a:xfrm>
          <a:prstGeom prst="rect">
            <a:avLst/>
          </a:prstGeom>
        </p:spPr>
        <p:txBody>
          <a:bodyPr wrap="none">
            <a:spAutoFit/>
          </a:bodyPr>
          <a:lstStyle/>
          <a:p>
            <a:r>
              <a:rPr lang="en-US" sz="2800" b="1" dirty="0">
                <a:solidFill>
                  <a:srgbClr val="2363FB"/>
                </a:solidFill>
                <a:latin typeface="Proxima Nova" panose="02000506030000020004" pitchFamily="2" charset="0"/>
                <a:cs typeface="Arial"/>
              </a:rPr>
              <a:t>T I P</a:t>
            </a:r>
            <a:endParaRPr lang="en-US" sz="2800" dirty="0"/>
          </a:p>
        </p:txBody>
      </p:sp>
      <p:pic>
        <p:nvPicPr>
          <p:cNvPr id="17" name="Picture 16">
            <a:extLst>
              <a:ext uri="{FF2B5EF4-FFF2-40B4-BE49-F238E27FC236}">
                <a16:creationId xmlns:a16="http://schemas.microsoft.com/office/drawing/2014/main" id="{26C49941-4B23-184A-9818-062DAB86BB56}"/>
              </a:ext>
            </a:extLst>
          </p:cNvPr>
          <p:cNvPicPr>
            <a:picLocks noChangeAspect="1"/>
          </p:cNvPicPr>
          <p:nvPr/>
        </p:nvPicPr>
        <p:blipFill>
          <a:blip r:embed="rId3"/>
          <a:stretch>
            <a:fillRect/>
          </a:stretch>
        </p:blipFill>
        <p:spPr>
          <a:xfrm>
            <a:off x="607104" y="5536355"/>
            <a:ext cx="898003" cy="1122504"/>
          </a:xfrm>
          <a:prstGeom prst="rect">
            <a:avLst/>
          </a:prstGeom>
        </p:spPr>
      </p:pic>
      <p:sp>
        <p:nvSpPr>
          <p:cNvPr id="3" name="Content Placeholder 2">
            <a:extLst>
              <a:ext uri="{FF2B5EF4-FFF2-40B4-BE49-F238E27FC236}">
                <a16:creationId xmlns:a16="http://schemas.microsoft.com/office/drawing/2014/main" id="{260643EA-57C1-0A44-952C-16C1BF86C139}"/>
              </a:ext>
            </a:extLst>
          </p:cNvPr>
          <p:cNvSpPr>
            <a:spLocks noGrp="1"/>
          </p:cNvSpPr>
          <p:nvPr>
            <p:ph idx="1"/>
          </p:nvPr>
        </p:nvSpPr>
        <p:spPr>
          <a:xfrm>
            <a:off x="838200" y="1676671"/>
            <a:ext cx="10515600" cy="3504658"/>
          </a:xfrm>
        </p:spPr>
        <p:txBody>
          <a:bodyPr>
            <a:normAutofit/>
          </a:bodyPr>
          <a:lstStyle/>
          <a:p>
            <a:pPr marL="342900" indent="-342900">
              <a:buFont typeface="Arial"/>
              <a:buChar char="•"/>
            </a:pPr>
            <a:r>
              <a:rPr lang="en-US" sz="1800" b="1" dirty="0">
                <a:solidFill>
                  <a:schemeClr val="tx1"/>
                </a:solidFill>
                <a:latin typeface="Proxima Nova" panose="02000506030000020004" pitchFamily="2" charset="0"/>
                <a:cs typeface="Arial"/>
              </a:rPr>
              <a:t>We thought we were selling to X customer but now believe Y is a better target</a:t>
            </a:r>
          </a:p>
          <a:p>
            <a:pPr marL="800100" lvl="1" indent="-342900">
              <a:buFont typeface="Arial"/>
              <a:buChar char="•"/>
            </a:pPr>
            <a:r>
              <a:rPr lang="en-US" sz="1800" dirty="0">
                <a:latin typeface="Proxima Nova" panose="02000506030000020004" pitchFamily="2" charset="0"/>
                <a:cs typeface="Arial"/>
              </a:rPr>
              <a:t>(How you plan to prove/disprove this thesis)</a:t>
            </a:r>
          </a:p>
          <a:p>
            <a:pPr lvl="1"/>
            <a:endParaRPr lang="en-US" sz="1800" dirty="0">
              <a:solidFill>
                <a:schemeClr val="tx1"/>
              </a:solidFill>
              <a:latin typeface="Proxima Nova" panose="02000506030000020004" pitchFamily="2" charset="0"/>
              <a:cs typeface="Arial"/>
            </a:endParaRPr>
          </a:p>
          <a:p>
            <a:pPr marL="342900" indent="-342900">
              <a:buFont typeface="Arial"/>
              <a:buChar char="•"/>
            </a:pPr>
            <a:r>
              <a:rPr lang="en-US" sz="1800" b="1" dirty="0">
                <a:solidFill>
                  <a:schemeClr val="tx1"/>
                </a:solidFill>
                <a:latin typeface="Proxima Nova" panose="02000506030000020004" pitchFamily="2" charset="0"/>
                <a:cs typeface="Arial"/>
              </a:rPr>
              <a:t>Prioritizing X feature higher on product roadmap</a:t>
            </a:r>
          </a:p>
          <a:p>
            <a:pPr marL="742950" lvl="1" indent="-285750">
              <a:buFont typeface="Arial"/>
              <a:buChar char="•"/>
            </a:pPr>
            <a:r>
              <a:rPr lang="en-US" sz="1800" dirty="0">
                <a:latin typeface="Proxima Nova" panose="02000506030000020004" pitchFamily="2" charset="0"/>
                <a:cs typeface="Arial"/>
              </a:rPr>
              <a:t>(Why?)</a:t>
            </a:r>
          </a:p>
          <a:p>
            <a:pPr lvl="1"/>
            <a:endParaRPr lang="en-US" sz="1800" dirty="0">
              <a:solidFill>
                <a:schemeClr val="tx1"/>
              </a:solidFill>
              <a:latin typeface="Proxima Nova" panose="02000506030000020004" pitchFamily="2" charset="0"/>
              <a:cs typeface="Arial"/>
            </a:endParaRPr>
          </a:p>
          <a:p>
            <a:pPr marL="342900" indent="-342900">
              <a:buFont typeface="Arial"/>
              <a:buChar char="•"/>
            </a:pPr>
            <a:r>
              <a:rPr lang="en-US" sz="1800" b="1" dirty="0">
                <a:solidFill>
                  <a:schemeClr val="tx1"/>
                </a:solidFill>
                <a:latin typeface="Proxima Nova" panose="02000506030000020004" pitchFamily="2" charset="0"/>
                <a:cs typeface="Arial"/>
              </a:rPr>
              <a:t>Passionate responses to X, not Y</a:t>
            </a:r>
          </a:p>
          <a:p>
            <a:pPr marL="800100" lvl="2" indent="-342900" defTabSz="477957">
              <a:spcBef>
                <a:spcPct val="0"/>
              </a:spcBef>
              <a:buFont typeface="Arial"/>
              <a:buChar char="•"/>
            </a:pPr>
            <a:r>
              <a:rPr lang="en-US" sz="1600" dirty="0">
                <a:latin typeface="Proxima Nova" panose="02000506030000020004" pitchFamily="2" charset="0"/>
                <a:cs typeface="Arial"/>
              </a:rPr>
              <a:t>(Early hypotheses as to why)</a:t>
            </a:r>
          </a:p>
          <a:p>
            <a:pPr marL="457200" lvl="2" defTabSz="477957">
              <a:spcBef>
                <a:spcPct val="0"/>
              </a:spcBef>
            </a:pPr>
            <a:endParaRPr lang="en-US" sz="1600" dirty="0">
              <a:latin typeface="Proxima Nova" panose="02000506030000020004" pitchFamily="2" charset="0"/>
              <a:cs typeface="Arial"/>
            </a:endParaRPr>
          </a:p>
          <a:p>
            <a:pPr marL="342900" indent="-342900">
              <a:buFont typeface="Arial"/>
              <a:buChar char="•"/>
            </a:pPr>
            <a:r>
              <a:rPr lang="en-US" sz="1800" b="1" dirty="0">
                <a:solidFill>
                  <a:schemeClr val="tx1"/>
                </a:solidFill>
                <a:latin typeface="Proxima Nova" panose="02000506030000020004" pitchFamily="2" charset="0"/>
                <a:cs typeface="Arial"/>
              </a:rPr>
              <a:t>X moved in the market which changes Y</a:t>
            </a:r>
          </a:p>
          <a:p>
            <a:pPr marL="800100" lvl="2" indent="-342900" defTabSz="477957">
              <a:spcBef>
                <a:spcPct val="0"/>
              </a:spcBef>
              <a:buFont typeface="Arial"/>
              <a:buChar char="•"/>
            </a:pPr>
            <a:r>
              <a:rPr lang="en-US" sz="1600" dirty="0">
                <a:latin typeface="Proxima Nova" panose="02000506030000020004" pitchFamily="2" charset="0"/>
                <a:cs typeface="Arial"/>
              </a:rPr>
              <a:t>(What was it? e.g. Facebook just launched XYZ)</a:t>
            </a:r>
          </a:p>
          <a:p>
            <a:pPr marL="457200" lvl="1" indent="0">
              <a:buNone/>
            </a:pPr>
            <a:endParaRPr lang="en-US" sz="1800" dirty="0">
              <a:latin typeface="Arial"/>
              <a:cs typeface="Arial"/>
            </a:endParaRPr>
          </a:p>
          <a:p>
            <a:endParaRPr lang="en-US" sz="2000" dirty="0"/>
          </a:p>
        </p:txBody>
      </p:sp>
      <p:sp>
        <p:nvSpPr>
          <p:cNvPr id="13" name="Title 1">
            <a:extLst>
              <a:ext uri="{FF2B5EF4-FFF2-40B4-BE49-F238E27FC236}">
                <a16:creationId xmlns:a16="http://schemas.microsoft.com/office/drawing/2014/main" id="{0E6991B5-F171-9C43-925A-A9CE963FB1C6}"/>
              </a:ext>
            </a:extLst>
          </p:cNvPr>
          <p:cNvSpPr>
            <a:spLocks noGrp="1"/>
          </p:cNvSpPr>
          <p:nvPr>
            <p:ph type="title"/>
          </p:nvPr>
        </p:nvSpPr>
        <p:spPr>
          <a:xfrm>
            <a:off x="838200" y="0"/>
            <a:ext cx="10515600" cy="1325563"/>
          </a:xfrm>
        </p:spPr>
        <p:txBody>
          <a:bodyPr/>
          <a:lstStyle/>
          <a:p>
            <a:pPr algn="ctr"/>
            <a:r>
              <a:rPr lang="en-US" b="1" dirty="0">
                <a:solidFill>
                  <a:srgbClr val="2363FB"/>
                </a:solidFill>
                <a:latin typeface="Proxima Nova" panose="02000506030000020004" pitchFamily="2" charset="0"/>
              </a:rPr>
              <a:t>USER TESTING</a:t>
            </a:r>
          </a:p>
        </p:txBody>
      </p:sp>
      <p:cxnSp>
        <p:nvCxnSpPr>
          <p:cNvPr id="14" name="Straight Connector 13">
            <a:extLst>
              <a:ext uri="{FF2B5EF4-FFF2-40B4-BE49-F238E27FC236}">
                <a16:creationId xmlns:a16="http://schemas.microsoft.com/office/drawing/2014/main" id="{010B66BD-4BAF-8748-8407-7B2A691DED2B}"/>
              </a:ext>
            </a:extLst>
          </p:cNvPr>
          <p:cNvCxnSpPr/>
          <p:nvPr/>
        </p:nvCxnSpPr>
        <p:spPr>
          <a:xfrm>
            <a:off x="1748883" y="1208284"/>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1663D03-47DD-F54B-81CC-73DEE0A54A81}"/>
              </a:ext>
            </a:extLst>
          </p:cNvPr>
          <p:cNvSpPr txBox="1"/>
          <p:nvPr/>
        </p:nvSpPr>
        <p:spPr>
          <a:xfrm>
            <a:off x="3135350" y="5721074"/>
            <a:ext cx="8218450" cy="1077218"/>
          </a:xfrm>
          <a:prstGeom prst="rect">
            <a:avLst/>
          </a:prstGeom>
          <a:noFill/>
        </p:spPr>
        <p:txBody>
          <a:bodyPr wrap="square" rtlCol="0">
            <a:spAutoFit/>
          </a:bodyPr>
          <a:lstStyle/>
          <a:p>
            <a:pPr lvl="0" algn="ctr">
              <a:defRPr/>
            </a:pPr>
            <a:r>
              <a:rPr lang="en-US" sz="1600" i="1" dirty="0">
                <a:solidFill>
                  <a:srgbClr val="414141"/>
                </a:solidFill>
                <a:latin typeface="Proxima Nova Light" panose="02000506030000020004" pitchFamily="2" charset="0"/>
                <a:cs typeface="Arial"/>
              </a:rPr>
              <a:t>These examples are generally the “so what?” moments from the previous slide. How has what you’ve learned thus far affected your approach to customers/GTM, product, or overall market or competitive landscape? Discuss with your board.</a:t>
            </a:r>
            <a:endParaRPr lang="en-US" sz="1600" i="1" dirty="0">
              <a:latin typeface="Proxima Nova Light" panose="02000506030000020004" pitchFamily="2" charset="0"/>
            </a:endParaRPr>
          </a:p>
          <a:p>
            <a:endParaRPr lang="en-US" sz="1600" i="1" dirty="0">
              <a:latin typeface="Proxima Nova Light" panose="02000506030000020004" pitchFamily="2" charset="0"/>
            </a:endParaRPr>
          </a:p>
        </p:txBody>
      </p:sp>
    </p:spTree>
    <p:extLst>
      <p:ext uri="{BB962C8B-B14F-4D97-AF65-F5344CB8AC3E}">
        <p14:creationId xmlns:p14="http://schemas.microsoft.com/office/powerpoint/2010/main" val="1551560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4B1EDD6-21B0-7F48-BF41-0451AD838A79}"/>
              </a:ext>
            </a:extLst>
          </p:cNvPr>
          <p:cNvSpPr/>
          <p:nvPr/>
        </p:nvSpPr>
        <p:spPr>
          <a:xfrm>
            <a:off x="576146" y="1661537"/>
            <a:ext cx="11039707" cy="52745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8C0D20-9E43-3045-8C2E-14433388710B}"/>
              </a:ext>
            </a:extLst>
          </p:cNvPr>
          <p:cNvSpPr>
            <a:spLocks noGrp="1"/>
          </p:cNvSpPr>
          <p:nvPr>
            <p:ph idx="1"/>
          </p:nvPr>
        </p:nvSpPr>
        <p:spPr>
          <a:xfrm>
            <a:off x="1100253" y="1839406"/>
            <a:ext cx="10515600" cy="4351338"/>
          </a:xfrm>
        </p:spPr>
        <p:txBody>
          <a:bodyPr>
            <a:normAutofit/>
          </a:bodyPr>
          <a:lstStyle/>
          <a:p>
            <a:pPr marL="0" indent="0">
              <a:buNone/>
            </a:pPr>
            <a:endParaRPr lang="en-US" dirty="0">
              <a:solidFill>
                <a:schemeClr val="tx1">
                  <a:lumMod val="75000"/>
                  <a:lumOff val="25000"/>
                </a:schemeClr>
              </a:solidFill>
              <a:latin typeface="Proxima Nova" panose="02000506030000020004" pitchFamily="2" charset="0"/>
              <a:cs typeface="Arial"/>
            </a:endParaRPr>
          </a:p>
          <a:p>
            <a:pPr marL="342900" indent="-342900">
              <a:buFont typeface="+mj-lt"/>
              <a:buAutoNum type="arabicPeriod"/>
            </a:pPr>
            <a:r>
              <a:rPr lang="en-US" b="1" dirty="0">
                <a:solidFill>
                  <a:schemeClr val="bg1">
                    <a:lumMod val="50000"/>
                  </a:schemeClr>
                </a:solidFill>
                <a:latin typeface="Proxima Nova" panose="02000506030000020004" pitchFamily="2" charset="0"/>
                <a:cs typeface="Arial"/>
              </a:rPr>
              <a:t>A pre-launch startup.</a:t>
            </a:r>
          </a:p>
          <a:p>
            <a:pPr marL="342900" indent="-342900">
              <a:buFont typeface="+mj-lt"/>
              <a:buAutoNum type="arabicPeriod"/>
            </a:pPr>
            <a:r>
              <a:rPr lang="en-US" b="1" dirty="0">
                <a:solidFill>
                  <a:srgbClr val="2363FB"/>
                </a:solidFill>
                <a:highlight>
                  <a:srgbClr val="F9EC31"/>
                </a:highlight>
                <a:latin typeface="Proxima Nova" panose="02000506030000020004" pitchFamily="2" charset="0"/>
                <a:cs typeface="Arial"/>
              </a:rPr>
              <a:t>A post-launch, pre-revenue consumer mobile startup.</a:t>
            </a:r>
          </a:p>
          <a:p>
            <a:pPr marL="342900" indent="-342900">
              <a:buFont typeface="+mj-lt"/>
              <a:buAutoNum type="arabicPeriod"/>
            </a:pPr>
            <a:r>
              <a:rPr lang="en-US" b="1" dirty="0">
                <a:solidFill>
                  <a:schemeClr val="bg1">
                    <a:lumMod val="50000"/>
                  </a:schemeClr>
                </a:solidFill>
                <a:latin typeface="Proxima Nova" panose="02000506030000020004" pitchFamily="2" charset="0"/>
                <a:cs typeface="Arial"/>
              </a:rPr>
              <a:t>An early-revenue SaaS startup.</a:t>
            </a:r>
          </a:p>
          <a:p>
            <a:endParaRPr lang="en-US" dirty="0">
              <a:solidFill>
                <a:schemeClr val="tx1">
                  <a:lumMod val="75000"/>
                  <a:lumOff val="25000"/>
                </a:schemeClr>
              </a:solidFill>
              <a:latin typeface="Proxima Nova" panose="02000506030000020004" pitchFamily="2" charset="0"/>
              <a:cs typeface="Arial"/>
            </a:endParaRPr>
          </a:p>
          <a:p>
            <a:endParaRPr lang="en-US" dirty="0">
              <a:latin typeface="Proxima Nova" panose="02000506030000020004" pitchFamily="2" charset="0"/>
            </a:endParaRPr>
          </a:p>
        </p:txBody>
      </p:sp>
      <p:sp>
        <p:nvSpPr>
          <p:cNvPr id="10" name="Title 3">
            <a:extLst>
              <a:ext uri="{FF2B5EF4-FFF2-40B4-BE49-F238E27FC236}">
                <a16:creationId xmlns:a16="http://schemas.microsoft.com/office/drawing/2014/main" id="{F9EAEEB8-7492-EC42-8B8C-6C9BEED28B0F}"/>
              </a:ext>
            </a:extLst>
          </p:cNvPr>
          <p:cNvSpPr txBox="1">
            <a:spLocks/>
          </p:cNvSpPr>
          <p:nvPr/>
        </p:nvSpPr>
        <p:spPr>
          <a:xfrm>
            <a:off x="817711" y="242106"/>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CURRENT PRIORITIES</a:t>
            </a:r>
          </a:p>
        </p:txBody>
      </p:sp>
      <p:cxnSp>
        <p:nvCxnSpPr>
          <p:cNvPr id="11" name="Straight Connector 10">
            <a:extLst>
              <a:ext uri="{FF2B5EF4-FFF2-40B4-BE49-F238E27FC236}">
                <a16:creationId xmlns:a16="http://schemas.microsoft.com/office/drawing/2014/main" id="{80675181-CBFD-BA44-A472-81BC740B31AE}"/>
              </a:ext>
            </a:extLst>
          </p:cNvPr>
          <p:cNvCxnSpPr/>
          <p:nvPr/>
        </p:nvCxnSpPr>
        <p:spPr>
          <a:xfrm>
            <a:off x="1778286" y="1278093"/>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195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48DFDE8-DD13-4C4D-8B14-B159BA06294E}"/>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42199D3-8142-7244-ACB6-7A71A06DD0C1}"/>
              </a:ext>
            </a:extLst>
          </p:cNvPr>
          <p:cNvSpPr/>
          <p:nvPr/>
        </p:nvSpPr>
        <p:spPr>
          <a:xfrm>
            <a:off x="1778286" y="5848105"/>
            <a:ext cx="898003" cy="523220"/>
          </a:xfrm>
          <a:prstGeom prst="rect">
            <a:avLst/>
          </a:prstGeom>
        </p:spPr>
        <p:txBody>
          <a:bodyPr wrap="none">
            <a:spAutoFit/>
          </a:bodyPr>
          <a:lstStyle/>
          <a:p>
            <a:r>
              <a:rPr lang="en-US" sz="2800" b="1" dirty="0">
                <a:solidFill>
                  <a:srgbClr val="2363FB"/>
                </a:solidFill>
                <a:latin typeface="Proxima Nova" panose="02000506030000020004" pitchFamily="2" charset="0"/>
                <a:cs typeface="Arial"/>
              </a:rPr>
              <a:t>T I P</a:t>
            </a:r>
            <a:endParaRPr lang="en-US" sz="2800" dirty="0"/>
          </a:p>
        </p:txBody>
      </p:sp>
      <p:pic>
        <p:nvPicPr>
          <p:cNvPr id="21" name="Picture 20">
            <a:extLst>
              <a:ext uri="{FF2B5EF4-FFF2-40B4-BE49-F238E27FC236}">
                <a16:creationId xmlns:a16="http://schemas.microsoft.com/office/drawing/2014/main" id="{CD284350-D2B9-EC46-86DC-529020B838A9}"/>
              </a:ext>
            </a:extLst>
          </p:cNvPr>
          <p:cNvPicPr>
            <a:picLocks noChangeAspect="1"/>
          </p:cNvPicPr>
          <p:nvPr/>
        </p:nvPicPr>
        <p:blipFill>
          <a:blip r:embed="rId2"/>
          <a:stretch>
            <a:fillRect/>
          </a:stretch>
        </p:blipFill>
        <p:spPr>
          <a:xfrm>
            <a:off x="607104" y="5536355"/>
            <a:ext cx="898003" cy="1122504"/>
          </a:xfrm>
          <a:prstGeom prst="rect">
            <a:avLst/>
          </a:prstGeom>
        </p:spPr>
      </p:pic>
      <p:sp>
        <p:nvSpPr>
          <p:cNvPr id="10" name="Title 3">
            <a:extLst>
              <a:ext uri="{FF2B5EF4-FFF2-40B4-BE49-F238E27FC236}">
                <a16:creationId xmlns:a16="http://schemas.microsoft.com/office/drawing/2014/main" id="{53E90E2E-330C-C944-8D44-E6339887615F}"/>
              </a:ext>
            </a:extLst>
          </p:cNvPr>
          <p:cNvSpPr txBox="1">
            <a:spLocks/>
          </p:cNvSpPr>
          <p:nvPr/>
        </p:nvSpPr>
        <p:spPr>
          <a:xfrm>
            <a:off x="1056105" y="1344139"/>
            <a:ext cx="2960983" cy="479778"/>
          </a:xfrm>
          <a:prstGeom prst="rect">
            <a:avLst/>
          </a:prstGeom>
          <a:noFill/>
        </p:spPr>
        <p:txBody>
          <a:bodyPr vert="horz" lIns="91440" tIns="45720" rIns="91440" bIns="45720" rtlCol="0" anchor="t">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r>
              <a:rPr lang="en-US" sz="2400" dirty="0">
                <a:solidFill>
                  <a:schemeClr val="tx1"/>
                </a:solidFill>
                <a:latin typeface="Proxima Nova" panose="02000506030000020004" pitchFamily="2" charset="0"/>
                <a:cs typeface="Arial"/>
              </a:rPr>
              <a:t>(KPI 1)</a:t>
            </a:r>
          </a:p>
        </p:txBody>
      </p:sp>
      <p:sp>
        <p:nvSpPr>
          <p:cNvPr id="11" name="Title 3">
            <a:extLst>
              <a:ext uri="{FF2B5EF4-FFF2-40B4-BE49-F238E27FC236}">
                <a16:creationId xmlns:a16="http://schemas.microsoft.com/office/drawing/2014/main" id="{1F5BE2C0-B0A2-B949-B63B-2FE31B1BC645}"/>
              </a:ext>
            </a:extLst>
          </p:cNvPr>
          <p:cNvSpPr txBox="1">
            <a:spLocks/>
          </p:cNvSpPr>
          <p:nvPr/>
        </p:nvSpPr>
        <p:spPr>
          <a:xfrm>
            <a:off x="6762568" y="1460264"/>
            <a:ext cx="2960983" cy="479778"/>
          </a:xfrm>
          <a:prstGeom prst="rect">
            <a:avLst/>
          </a:prstGeom>
          <a:noFill/>
        </p:spPr>
        <p:txBody>
          <a:bodyPr vert="horz" lIns="91440" tIns="45720" rIns="91440" bIns="45720" rtlCol="0" anchor="t">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r>
              <a:rPr lang="en-US" sz="2400" dirty="0">
                <a:solidFill>
                  <a:schemeClr val="tx1"/>
                </a:solidFill>
                <a:latin typeface="Proxima Nova" panose="02000506030000020004" pitchFamily="2" charset="0"/>
                <a:cs typeface="Arial"/>
              </a:rPr>
              <a:t>(KPI 2)</a:t>
            </a:r>
          </a:p>
        </p:txBody>
      </p:sp>
      <p:sp>
        <p:nvSpPr>
          <p:cNvPr id="12" name="Rectangle 11">
            <a:extLst>
              <a:ext uri="{FF2B5EF4-FFF2-40B4-BE49-F238E27FC236}">
                <a16:creationId xmlns:a16="http://schemas.microsoft.com/office/drawing/2014/main" id="{6E7BC57C-EC11-9641-A0D8-AC2DA7D781A5}"/>
              </a:ext>
            </a:extLst>
          </p:cNvPr>
          <p:cNvSpPr/>
          <p:nvPr/>
        </p:nvSpPr>
        <p:spPr>
          <a:xfrm>
            <a:off x="4894959" y="1940042"/>
            <a:ext cx="1382889" cy="489185"/>
          </a:xfrm>
          <a:prstGeom prst="rect">
            <a:avLst/>
          </a:prstGeom>
          <a:solidFill>
            <a:srgbClr val="2363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Proxima Nova Semibold" panose="02000506030000020004" pitchFamily="2" charset="0"/>
                <a:cs typeface="Arial"/>
              </a:rPr>
              <a:t>Commentary</a:t>
            </a:r>
          </a:p>
          <a:p>
            <a:pPr algn="ctr"/>
            <a:r>
              <a:rPr lang="en-US" sz="1200" b="1" dirty="0">
                <a:latin typeface="Proxima Nova Semibold" panose="02000506030000020004" pitchFamily="2" charset="0"/>
                <a:cs typeface="Arial"/>
              </a:rPr>
              <a:t>as needed</a:t>
            </a:r>
          </a:p>
        </p:txBody>
      </p:sp>
      <p:sp>
        <p:nvSpPr>
          <p:cNvPr id="13" name="Rectangle 12">
            <a:extLst>
              <a:ext uri="{FF2B5EF4-FFF2-40B4-BE49-F238E27FC236}">
                <a16:creationId xmlns:a16="http://schemas.microsoft.com/office/drawing/2014/main" id="{7C5B8D37-0870-EB4E-929A-ADA6F0B67818}"/>
              </a:ext>
            </a:extLst>
          </p:cNvPr>
          <p:cNvSpPr/>
          <p:nvPr/>
        </p:nvSpPr>
        <p:spPr>
          <a:xfrm>
            <a:off x="10472521" y="1940042"/>
            <a:ext cx="1382889" cy="489185"/>
          </a:xfrm>
          <a:prstGeom prst="rect">
            <a:avLst/>
          </a:prstGeom>
          <a:solidFill>
            <a:srgbClr val="2363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Proxima Nova Semibold" panose="02000506030000020004" pitchFamily="2" charset="0"/>
                <a:cs typeface="Arial"/>
              </a:rPr>
              <a:t>Commentary</a:t>
            </a:r>
          </a:p>
          <a:p>
            <a:pPr algn="ctr"/>
            <a:r>
              <a:rPr lang="en-US" sz="1200" b="1" dirty="0">
                <a:latin typeface="Proxima Nova Semibold" panose="02000506030000020004" pitchFamily="2" charset="0"/>
                <a:cs typeface="Arial"/>
              </a:rPr>
              <a:t>as needed</a:t>
            </a:r>
          </a:p>
        </p:txBody>
      </p:sp>
      <p:sp>
        <p:nvSpPr>
          <p:cNvPr id="14" name="TextBox 13">
            <a:extLst>
              <a:ext uri="{FF2B5EF4-FFF2-40B4-BE49-F238E27FC236}">
                <a16:creationId xmlns:a16="http://schemas.microsoft.com/office/drawing/2014/main" id="{B5AA9B75-D8E8-3246-B241-DAA33B770137}"/>
              </a:ext>
            </a:extLst>
          </p:cNvPr>
          <p:cNvSpPr txBox="1"/>
          <p:nvPr/>
        </p:nvSpPr>
        <p:spPr>
          <a:xfrm>
            <a:off x="3185904" y="5901298"/>
            <a:ext cx="8188383" cy="584775"/>
          </a:xfrm>
          <a:prstGeom prst="rect">
            <a:avLst/>
          </a:prstGeom>
          <a:noFill/>
          <a:ln w="12700" cmpd="sng">
            <a:noFill/>
          </a:ln>
        </p:spPr>
        <p:txBody>
          <a:bodyPr wrap="square" rtlCol="0" anchor="ctr">
            <a:spAutoFit/>
          </a:bodyPr>
          <a:lstStyle/>
          <a:p>
            <a:r>
              <a:rPr lang="en-US" sz="1600" i="1" dirty="0">
                <a:latin typeface="Proxima Nova Light" panose="02000506030000020004" pitchFamily="2" charset="0"/>
                <a:cs typeface="Arial"/>
              </a:rPr>
              <a:t>Brief summary of what this data means and what resulting actions you’ll take. (Discuss in the meeting if needed.)</a:t>
            </a:r>
          </a:p>
        </p:txBody>
      </p:sp>
      <p:sp>
        <p:nvSpPr>
          <p:cNvPr id="15" name="Title 3">
            <a:extLst>
              <a:ext uri="{FF2B5EF4-FFF2-40B4-BE49-F238E27FC236}">
                <a16:creationId xmlns:a16="http://schemas.microsoft.com/office/drawing/2014/main" id="{CA6CC3FE-0986-0B46-9DC2-78AA172EB664}"/>
              </a:ext>
            </a:extLst>
          </p:cNvPr>
          <p:cNvSpPr txBox="1">
            <a:spLocks/>
          </p:cNvSpPr>
          <p:nvPr/>
        </p:nvSpPr>
        <p:spPr>
          <a:xfrm>
            <a:off x="817711" y="242106"/>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GROWTH</a:t>
            </a:r>
          </a:p>
        </p:txBody>
      </p:sp>
      <p:cxnSp>
        <p:nvCxnSpPr>
          <p:cNvPr id="16" name="Straight Connector 15">
            <a:extLst>
              <a:ext uri="{FF2B5EF4-FFF2-40B4-BE49-F238E27FC236}">
                <a16:creationId xmlns:a16="http://schemas.microsoft.com/office/drawing/2014/main" id="{B98A24E0-EFF5-E740-B064-486F5925D215}"/>
              </a:ext>
            </a:extLst>
          </p:cNvPr>
          <p:cNvCxnSpPr/>
          <p:nvPr/>
        </p:nvCxnSpPr>
        <p:spPr>
          <a:xfrm>
            <a:off x="1778286" y="1278093"/>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2D5BAA-A911-1945-87E0-1B76330C45AC}"/>
              </a:ext>
            </a:extLst>
          </p:cNvPr>
          <p:cNvPicPr>
            <a:picLocks noChangeAspect="1"/>
          </p:cNvPicPr>
          <p:nvPr/>
        </p:nvPicPr>
        <p:blipFill>
          <a:blip r:embed="rId3"/>
          <a:stretch>
            <a:fillRect/>
          </a:stretch>
        </p:blipFill>
        <p:spPr>
          <a:xfrm>
            <a:off x="1370585" y="1810549"/>
            <a:ext cx="3279473" cy="2896868"/>
          </a:xfrm>
          <a:prstGeom prst="rect">
            <a:avLst/>
          </a:prstGeom>
        </p:spPr>
      </p:pic>
      <p:pic>
        <p:nvPicPr>
          <p:cNvPr id="18" name="Picture 17">
            <a:extLst>
              <a:ext uri="{FF2B5EF4-FFF2-40B4-BE49-F238E27FC236}">
                <a16:creationId xmlns:a16="http://schemas.microsoft.com/office/drawing/2014/main" id="{63DE201D-B8EF-8048-8FC1-7E714F9C59ED}"/>
              </a:ext>
            </a:extLst>
          </p:cNvPr>
          <p:cNvPicPr>
            <a:picLocks noChangeAspect="1"/>
          </p:cNvPicPr>
          <p:nvPr/>
        </p:nvPicPr>
        <p:blipFill>
          <a:blip r:embed="rId4"/>
          <a:stretch>
            <a:fillRect/>
          </a:stretch>
        </p:blipFill>
        <p:spPr>
          <a:xfrm>
            <a:off x="6680819" y="2098658"/>
            <a:ext cx="3388731" cy="2660683"/>
          </a:xfrm>
          <a:prstGeom prst="rect">
            <a:avLst/>
          </a:prstGeom>
        </p:spPr>
      </p:pic>
    </p:spTree>
    <p:extLst>
      <p:ext uri="{BB962C8B-B14F-4D97-AF65-F5344CB8AC3E}">
        <p14:creationId xmlns:p14="http://schemas.microsoft.com/office/powerpoint/2010/main" val="1950148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73E7193-7FCE-A94C-9A09-93D36E60AEB2}"/>
              </a:ext>
            </a:extLst>
          </p:cNvPr>
          <p:cNvSpPr txBox="1"/>
          <p:nvPr/>
        </p:nvSpPr>
        <p:spPr>
          <a:xfrm>
            <a:off x="6894286" y="5851214"/>
            <a:ext cx="2213430" cy="923330"/>
          </a:xfrm>
          <a:prstGeom prst="rect">
            <a:avLst/>
          </a:prstGeom>
          <a:noFill/>
        </p:spPr>
        <p:txBody>
          <a:bodyPr wrap="square" rtlCol="0">
            <a:spAutoFit/>
          </a:bodyPr>
          <a:lstStyle/>
          <a:p>
            <a:pPr algn="r"/>
            <a:r>
              <a:rPr lang="en-US" dirty="0">
                <a:solidFill>
                  <a:schemeClr val="bg1"/>
                </a:solidFill>
                <a:latin typeface="Arial"/>
                <a:cs typeface="Arial"/>
              </a:rPr>
              <a:t>Post-Launch,</a:t>
            </a:r>
          </a:p>
          <a:p>
            <a:pPr algn="r"/>
            <a:r>
              <a:rPr lang="en-US" dirty="0">
                <a:solidFill>
                  <a:schemeClr val="bg1"/>
                </a:solidFill>
                <a:latin typeface="Arial"/>
                <a:cs typeface="Arial"/>
              </a:rPr>
              <a:t>Pre-Revenue</a:t>
            </a:r>
          </a:p>
          <a:p>
            <a:pPr algn="r"/>
            <a:r>
              <a:rPr lang="en-US" dirty="0">
                <a:solidFill>
                  <a:schemeClr val="bg1"/>
                </a:solidFill>
                <a:latin typeface="Arial"/>
                <a:cs typeface="Arial"/>
              </a:rPr>
              <a:t>Consumer Mobile</a:t>
            </a:r>
          </a:p>
        </p:txBody>
      </p:sp>
      <p:grpSp>
        <p:nvGrpSpPr>
          <p:cNvPr id="28" name="Group 27">
            <a:extLst>
              <a:ext uri="{FF2B5EF4-FFF2-40B4-BE49-F238E27FC236}">
                <a16:creationId xmlns:a16="http://schemas.microsoft.com/office/drawing/2014/main" id="{B32E4FEE-A304-BF40-85D4-D12C533997E0}"/>
              </a:ext>
            </a:extLst>
          </p:cNvPr>
          <p:cNvGrpSpPr/>
          <p:nvPr/>
        </p:nvGrpSpPr>
        <p:grpSpPr>
          <a:xfrm>
            <a:off x="1586329" y="1831010"/>
            <a:ext cx="8765547" cy="4375095"/>
            <a:chOff x="348543" y="1686044"/>
            <a:chExt cx="8765547" cy="4375095"/>
          </a:xfrm>
        </p:grpSpPr>
        <p:sp>
          <p:nvSpPr>
            <p:cNvPr id="9" name="Rectangle 8">
              <a:extLst>
                <a:ext uri="{FF2B5EF4-FFF2-40B4-BE49-F238E27FC236}">
                  <a16:creationId xmlns:a16="http://schemas.microsoft.com/office/drawing/2014/main" id="{35AC0C5D-0A6A-EE48-9C85-6E21FEE179B8}"/>
                </a:ext>
              </a:extLst>
            </p:cNvPr>
            <p:cNvSpPr/>
            <p:nvPr/>
          </p:nvSpPr>
          <p:spPr>
            <a:xfrm>
              <a:off x="348543" y="1796189"/>
              <a:ext cx="3945546" cy="716216"/>
            </a:xfrm>
            <a:prstGeom prst="rect">
              <a:avLst/>
            </a:prstGeom>
            <a:solidFill>
              <a:srgbClr val="25459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Proxima Nova" panose="02000506030000020004" pitchFamily="2" charset="0"/>
                  <a:cs typeface="Arial"/>
                </a:rPr>
                <a:t>(List important top-of-funnel action)</a:t>
              </a:r>
            </a:p>
          </p:txBody>
        </p:sp>
        <p:sp>
          <p:nvSpPr>
            <p:cNvPr id="10" name="Rectangle 9">
              <a:extLst>
                <a:ext uri="{FF2B5EF4-FFF2-40B4-BE49-F238E27FC236}">
                  <a16:creationId xmlns:a16="http://schemas.microsoft.com/office/drawing/2014/main" id="{F15F6DE4-5A1A-6140-BFED-80F88737E481}"/>
                </a:ext>
              </a:extLst>
            </p:cNvPr>
            <p:cNvSpPr/>
            <p:nvPr/>
          </p:nvSpPr>
          <p:spPr>
            <a:xfrm>
              <a:off x="690925" y="2898045"/>
              <a:ext cx="3260782" cy="716216"/>
            </a:xfrm>
            <a:prstGeom prst="rect">
              <a:avLst/>
            </a:prstGeom>
            <a:solidFill>
              <a:srgbClr val="2C55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Proxima Nova" panose="02000506030000020004" pitchFamily="2" charset="0"/>
                  <a:cs typeface="Arial"/>
                </a:rPr>
                <a:t>(middle-of-funnel action)</a:t>
              </a:r>
            </a:p>
          </p:txBody>
        </p:sp>
        <p:sp>
          <p:nvSpPr>
            <p:cNvPr id="11" name="Rectangle 10">
              <a:extLst>
                <a:ext uri="{FF2B5EF4-FFF2-40B4-BE49-F238E27FC236}">
                  <a16:creationId xmlns:a16="http://schemas.microsoft.com/office/drawing/2014/main" id="{E10F240D-36CA-064F-94AE-7291326EEB90}"/>
                </a:ext>
              </a:extLst>
            </p:cNvPr>
            <p:cNvSpPr/>
            <p:nvPr/>
          </p:nvSpPr>
          <p:spPr>
            <a:xfrm>
              <a:off x="973886" y="3999901"/>
              <a:ext cx="2694861" cy="716216"/>
            </a:xfrm>
            <a:prstGeom prst="rect">
              <a:avLst/>
            </a:prstGeom>
            <a:solidFill>
              <a:srgbClr val="315F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Proxima Nova" panose="02000506030000020004" pitchFamily="2" charset="0"/>
                  <a:cs typeface="Arial"/>
                </a:rPr>
                <a:t>(middle-of-funnel action)</a:t>
              </a:r>
            </a:p>
          </p:txBody>
        </p:sp>
        <p:sp>
          <p:nvSpPr>
            <p:cNvPr id="12" name="Rectangle 11">
              <a:extLst>
                <a:ext uri="{FF2B5EF4-FFF2-40B4-BE49-F238E27FC236}">
                  <a16:creationId xmlns:a16="http://schemas.microsoft.com/office/drawing/2014/main" id="{F8F7EAC6-06F5-8744-BFF7-C0780703A35F}"/>
                </a:ext>
              </a:extLst>
            </p:cNvPr>
            <p:cNvSpPr/>
            <p:nvPr/>
          </p:nvSpPr>
          <p:spPr>
            <a:xfrm>
              <a:off x="1207737" y="5101757"/>
              <a:ext cx="2227158" cy="716216"/>
            </a:xfrm>
            <a:prstGeom prst="rect">
              <a:avLst/>
            </a:prstGeom>
            <a:solidFill>
              <a:srgbClr val="396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Proxima Nova" panose="02000506030000020004" pitchFamily="2" charset="0"/>
                  <a:cs typeface="Arial"/>
                </a:rPr>
                <a:t>(bottom-of-funnel action)</a:t>
              </a:r>
            </a:p>
          </p:txBody>
        </p:sp>
        <p:sp>
          <p:nvSpPr>
            <p:cNvPr id="13" name="Title 3">
              <a:extLst>
                <a:ext uri="{FF2B5EF4-FFF2-40B4-BE49-F238E27FC236}">
                  <a16:creationId xmlns:a16="http://schemas.microsoft.com/office/drawing/2014/main" id="{E71B9872-ADC2-8B41-91B5-87FEE3A0AC65}"/>
                </a:ext>
              </a:extLst>
            </p:cNvPr>
            <p:cNvSpPr txBox="1">
              <a:spLocks/>
            </p:cNvSpPr>
            <p:nvPr/>
          </p:nvSpPr>
          <p:spPr>
            <a:xfrm>
              <a:off x="4508611" y="1686044"/>
              <a:ext cx="3222327"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r>
                <a:rPr lang="en-US" sz="2400" dirty="0">
                  <a:solidFill>
                    <a:srgbClr val="EBD250"/>
                  </a:solidFill>
                  <a:latin typeface="Proxima Nova" panose="02000506030000020004" pitchFamily="2" charset="0"/>
                  <a:cs typeface="Arial"/>
                </a:rPr>
                <a:t>Q2: 10.6%</a:t>
              </a:r>
            </a:p>
            <a:p>
              <a:r>
                <a:rPr lang="en-US" sz="1200" b="0" dirty="0">
                  <a:solidFill>
                    <a:schemeClr val="tx1"/>
                  </a:solidFill>
                  <a:latin typeface="Proxima Nova" panose="02000506030000020004" pitchFamily="2" charset="0"/>
                  <a:cs typeface="Arial"/>
                </a:rPr>
                <a:t>Q1: 10.1%</a:t>
              </a:r>
            </a:p>
          </p:txBody>
        </p:sp>
        <p:sp>
          <p:nvSpPr>
            <p:cNvPr id="14" name="Title 3">
              <a:extLst>
                <a:ext uri="{FF2B5EF4-FFF2-40B4-BE49-F238E27FC236}">
                  <a16:creationId xmlns:a16="http://schemas.microsoft.com/office/drawing/2014/main" id="{60584EE4-9BE9-0B4C-BD93-0B4AD8A51C78}"/>
                </a:ext>
              </a:extLst>
            </p:cNvPr>
            <p:cNvSpPr txBox="1">
              <a:spLocks/>
            </p:cNvSpPr>
            <p:nvPr/>
          </p:nvSpPr>
          <p:spPr>
            <a:xfrm>
              <a:off x="4153559" y="2948373"/>
              <a:ext cx="3222327"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r>
                <a:rPr lang="en-US" sz="2400" dirty="0">
                  <a:solidFill>
                    <a:srgbClr val="008000"/>
                  </a:solidFill>
                  <a:latin typeface="Proxima Nova" panose="02000506030000020004" pitchFamily="2" charset="0"/>
                  <a:cs typeface="Arial"/>
                </a:rPr>
                <a:t>Q2: 23.2%</a:t>
              </a:r>
            </a:p>
            <a:p>
              <a:r>
                <a:rPr lang="en-US" sz="1200" b="0" dirty="0">
                  <a:solidFill>
                    <a:schemeClr val="tx1"/>
                  </a:solidFill>
                  <a:latin typeface="Proxima Nova" panose="02000506030000020004" pitchFamily="2" charset="0"/>
                  <a:cs typeface="Arial"/>
                </a:rPr>
                <a:t>Q1: 15.1%</a:t>
              </a:r>
            </a:p>
            <a:p>
              <a:endParaRPr lang="en-US" sz="2400" b="0" dirty="0">
                <a:solidFill>
                  <a:srgbClr val="008000"/>
                </a:solidFill>
                <a:latin typeface="Proxima Nova" panose="02000506030000020004" pitchFamily="2" charset="0"/>
                <a:cs typeface="Arial"/>
              </a:endParaRPr>
            </a:p>
          </p:txBody>
        </p:sp>
        <p:sp>
          <p:nvSpPr>
            <p:cNvPr id="15" name="Title 3">
              <a:extLst>
                <a:ext uri="{FF2B5EF4-FFF2-40B4-BE49-F238E27FC236}">
                  <a16:creationId xmlns:a16="http://schemas.microsoft.com/office/drawing/2014/main" id="{93554252-9C58-1641-9377-AE0068D34B81}"/>
                </a:ext>
              </a:extLst>
            </p:cNvPr>
            <p:cNvSpPr txBox="1">
              <a:spLocks/>
            </p:cNvSpPr>
            <p:nvPr/>
          </p:nvSpPr>
          <p:spPr>
            <a:xfrm>
              <a:off x="3834134" y="4072285"/>
              <a:ext cx="3222327"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r>
                <a:rPr lang="en-US" sz="2400" dirty="0">
                  <a:solidFill>
                    <a:srgbClr val="FF0000"/>
                  </a:solidFill>
                  <a:latin typeface="Proxima Nova" panose="02000506030000020004" pitchFamily="2" charset="0"/>
                  <a:cs typeface="Arial"/>
                </a:rPr>
                <a:t>Q2: 3.3%</a:t>
              </a:r>
            </a:p>
            <a:p>
              <a:r>
                <a:rPr lang="en-US" sz="1200" b="0" dirty="0">
                  <a:solidFill>
                    <a:schemeClr val="tx1"/>
                  </a:solidFill>
                  <a:latin typeface="Proxima Nova" panose="02000506030000020004" pitchFamily="2" charset="0"/>
                  <a:cs typeface="Arial"/>
                </a:rPr>
                <a:t>Q1: 3.9%</a:t>
              </a:r>
            </a:p>
            <a:p>
              <a:endParaRPr lang="en-US" sz="2400" b="0" dirty="0">
                <a:solidFill>
                  <a:srgbClr val="FF0000"/>
                </a:solidFill>
                <a:latin typeface="Proxima Nova" panose="02000506030000020004" pitchFamily="2" charset="0"/>
                <a:cs typeface="Arial"/>
              </a:endParaRPr>
            </a:p>
          </p:txBody>
        </p:sp>
        <p:sp>
          <p:nvSpPr>
            <p:cNvPr id="16" name="Title 3">
              <a:extLst>
                <a:ext uri="{FF2B5EF4-FFF2-40B4-BE49-F238E27FC236}">
                  <a16:creationId xmlns:a16="http://schemas.microsoft.com/office/drawing/2014/main" id="{2FD540C4-CF96-404B-BA4F-45A67C38488F}"/>
                </a:ext>
              </a:extLst>
            </p:cNvPr>
            <p:cNvSpPr txBox="1">
              <a:spLocks/>
            </p:cNvSpPr>
            <p:nvPr/>
          </p:nvSpPr>
          <p:spPr>
            <a:xfrm>
              <a:off x="3596654" y="5174141"/>
              <a:ext cx="3222327"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r>
                <a:rPr lang="en-US" sz="2400" dirty="0">
                  <a:solidFill>
                    <a:srgbClr val="008000"/>
                  </a:solidFill>
                  <a:latin typeface="Proxima Nova" panose="02000506030000020004" pitchFamily="2" charset="0"/>
                  <a:cs typeface="Arial"/>
                </a:rPr>
                <a:t>Q2: 8.2%</a:t>
              </a:r>
            </a:p>
            <a:p>
              <a:r>
                <a:rPr lang="en-US" sz="1200" b="0" dirty="0">
                  <a:solidFill>
                    <a:schemeClr val="tx1"/>
                  </a:solidFill>
                  <a:latin typeface="Proxima Nova" panose="02000506030000020004" pitchFamily="2" charset="0"/>
                  <a:cs typeface="Arial"/>
                </a:rPr>
                <a:t>Q1: 4.0%</a:t>
              </a:r>
            </a:p>
            <a:p>
              <a:endParaRPr lang="en-US" sz="2400" b="0" dirty="0">
                <a:solidFill>
                  <a:srgbClr val="008000"/>
                </a:solidFill>
                <a:latin typeface="Proxima Nova" panose="02000506030000020004" pitchFamily="2" charset="0"/>
                <a:cs typeface="Arial"/>
              </a:endParaRPr>
            </a:p>
          </p:txBody>
        </p:sp>
        <p:sp>
          <p:nvSpPr>
            <p:cNvPr id="17" name="TextBox 16">
              <a:extLst>
                <a:ext uri="{FF2B5EF4-FFF2-40B4-BE49-F238E27FC236}">
                  <a16:creationId xmlns:a16="http://schemas.microsoft.com/office/drawing/2014/main" id="{B37EC009-0CB6-6E4F-8FE8-4E380D431C24}"/>
                </a:ext>
              </a:extLst>
            </p:cNvPr>
            <p:cNvSpPr txBox="1"/>
            <p:nvPr/>
          </p:nvSpPr>
          <p:spPr>
            <a:xfrm>
              <a:off x="6347785" y="1974112"/>
              <a:ext cx="2766305" cy="461665"/>
            </a:xfrm>
            <a:prstGeom prst="rect">
              <a:avLst/>
            </a:prstGeom>
            <a:noFill/>
          </p:spPr>
          <p:txBody>
            <a:bodyPr wrap="square" rtlCol="0">
              <a:spAutoFit/>
            </a:bodyPr>
            <a:lstStyle/>
            <a:p>
              <a:r>
                <a:rPr lang="en-US" sz="1200" dirty="0">
                  <a:latin typeface="Proxima Nova" panose="02000506030000020004" pitchFamily="2" charset="0"/>
                  <a:cs typeface="Arial"/>
                  <a:sym typeface="Wingdings"/>
                </a:rPr>
                <a:t></a:t>
              </a:r>
              <a:r>
                <a:rPr lang="en-US" sz="1200" dirty="0">
                  <a:latin typeface="Proxima Nova" panose="02000506030000020004" pitchFamily="2" charset="0"/>
                  <a:cs typeface="Arial"/>
                </a:rPr>
                <a:t> Flat Q2Q &amp; below target.</a:t>
              </a:r>
            </a:p>
            <a:p>
              <a:r>
                <a:rPr lang="en-US" sz="1200" dirty="0">
                  <a:latin typeface="Proxima Nova" panose="02000506030000020004" pitchFamily="2" charset="0"/>
                  <a:cs typeface="Arial"/>
                </a:rPr>
                <a:t>Growing is Priority #1.</a:t>
              </a:r>
            </a:p>
          </p:txBody>
        </p:sp>
        <p:sp>
          <p:nvSpPr>
            <p:cNvPr id="18" name="TextBox 17">
              <a:extLst>
                <a:ext uri="{FF2B5EF4-FFF2-40B4-BE49-F238E27FC236}">
                  <a16:creationId xmlns:a16="http://schemas.microsoft.com/office/drawing/2014/main" id="{9E0670C4-C57C-D04A-8D44-3A7C0A4F2B1B}"/>
                </a:ext>
              </a:extLst>
            </p:cNvPr>
            <p:cNvSpPr txBox="1"/>
            <p:nvPr/>
          </p:nvSpPr>
          <p:spPr>
            <a:xfrm>
              <a:off x="6119775" y="3031066"/>
              <a:ext cx="1960843" cy="276999"/>
            </a:xfrm>
            <a:prstGeom prst="rect">
              <a:avLst/>
            </a:prstGeom>
            <a:noFill/>
          </p:spPr>
          <p:txBody>
            <a:bodyPr wrap="none" rtlCol="0">
              <a:spAutoFit/>
            </a:bodyPr>
            <a:lstStyle/>
            <a:p>
              <a:r>
                <a:rPr lang="en-US" sz="1200" dirty="0">
                  <a:latin typeface="Proxima Nova" panose="02000506030000020004" pitchFamily="2" charset="0"/>
                  <a:cs typeface="Arial"/>
                  <a:sym typeface="Wingdings"/>
                </a:rPr>
                <a:t></a:t>
              </a:r>
              <a:r>
                <a:rPr lang="en-US" sz="1200" dirty="0">
                  <a:latin typeface="Proxima Nova" panose="02000506030000020004" pitchFamily="2" charset="0"/>
                  <a:cs typeface="Arial"/>
                </a:rPr>
                <a:t> Higher than anticipated</a:t>
              </a:r>
            </a:p>
          </p:txBody>
        </p:sp>
        <p:sp>
          <p:nvSpPr>
            <p:cNvPr id="19" name="TextBox 18">
              <a:extLst>
                <a:ext uri="{FF2B5EF4-FFF2-40B4-BE49-F238E27FC236}">
                  <a16:creationId xmlns:a16="http://schemas.microsoft.com/office/drawing/2014/main" id="{6D00DB70-7CE7-8A43-B4AF-FA68484B994A}"/>
                </a:ext>
              </a:extLst>
            </p:cNvPr>
            <p:cNvSpPr txBox="1"/>
            <p:nvPr/>
          </p:nvSpPr>
          <p:spPr>
            <a:xfrm>
              <a:off x="5769653" y="4118291"/>
              <a:ext cx="2836674" cy="461665"/>
            </a:xfrm>
            <a:prstGeom prst="rect">
              <a:avLst/>
            </a:prstGeom>
            <a:noFill/>
          </p:spPr>
          <p:txBody>
            <a:bodyPr wrap="square" rtlCol="0">
              <a:spAutoFit/>
            </a:bodyPr>
            <a:lstStyle/>
            <a:p>
              <a:r>
                <a:rPr lang="en-US" sz="1200" dirty="0">
                  <a:latin typeface="Proxima Nova" panose="02000506030000020004" pitchFamily="2" charset="0"/>
                  <a:cs typeface="Arial"/>
                  <a:sym typeface="Wingdings"/>
                </a:rPr>
                <a:t></a:t>
              </a:r>
              <a:r>
                <a:rPr lang="en-US" sz="1200" dirty="0">
                  <a:latin typeface="Proxima Nova" panose="02000506030000020004" pitchFamily="2" charset="0"/>
                  <a:cs typeface="Arial"/>
                </a:rPr>
                <a:t> Watching carefully but growing Priority #1 takes precedent today.</a:t>
              </a:r>
            </a:p>
          </p:txBody>
        </p:sp>
        <p:sp>
          <p:nvSpPr>
            <p:cNvPr id="20" name="TextBox 19">
              <a:extLst>
                <a:ext uri="{FF2B5EF4-FFF2-40B4-BE49-F238E27FC236}">
                  <a16:creationId xmlns:a16="http://schemas.microsoft.com/office/drawing/2014/main" id="{524F131A-9D94-104C-A6A8-96F4196E76B7}"/>
                </a:ext>
              </a:extLst>
            </p:cNvPr>
            <p:cNvSpPr txBox="1"/>
            <p:nvPr/>
          </p:nvSpPr>
          <p:spPr>
            <a:xfrm>
              <a:off x="5562403" y="5256864"/>
              <a:ext cx="2836674" cy="461665"/>
            </a:xfrm>
            <a:prstGeom prst="rect">
              <a:avLst/>
            </a:prstGeom>
            <a:noFill/>
          </p:spPr>
          <p:txBody>
            <a:bodyPr wrap="square" rtlCol="0">
              <a:spAutoFit/>
            </a:bodyPr>
            <a:lstStyle/>
            <a:p>
              <a:r>
                <a:rPr lang="en-US" sz="1200" dirty="0">
                  <a:latin typeface="Proxima Nova" panose="02000506030000020004" pitchFamily="2" charset="0"/>
                  <a:cs typeface="Arial"/>
                  <a:sym typeface="Wingdings"/>
                </a:rPr>
                <a:t></a:t>
              </a:r>
              <a:r>
                <a:rPr lang="en-US" sz="1200" dirty="0">
                  <a:latin typeface="Proxima Nova" panose="02000506030000020004" pitchFamily="2" charset="0"/>
                  <a:cs typeface="Arial"/>
                </a:rPr>
                <a:t> Doubled Q2Q after X product update, discussed last meeting.</a:t>
              </a:r>
            </a:p>
          </p:txBody>
        </p:sp>
      </p:grpSp>
      <p:sp>
        <p:nvSpPr>
          <p:cNvPr id="26" name="Title 3">
            <a:extLst>
              <a:ext uri="{FF2B5EF4-FFF2-40B4-BE49-F238E27FC236}">
                <a16:creationId xmlns:a16="http://schemas.microsoft.com/office/drawing/2014/main" id="{992F0D93-DC96-E04E-8EC9-D31A4E95A8E4}"/>
              </a:ext>
            </a:extLst>
          </p:cNvPr>
          <p:cNvSpPr txBox="1">
            <a:spLocks/>
          </p:cNvSpPr>
          <p:nvPr/>
        </p:nvSpPr>
        <p:spPr>
          <a:xfrm>
            <a:off x="817711" y="242106"/>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ENGAGEMNT </a:t>
            </a:r>
          </a:p>
        </p:txBody>
      </p:sp>
      <p:cxnSp>
        <p:nvCxnSpPr>
          <p:cNvPr id="27" name="Straight Connector 26">
            <a:extLst>
              <a:ext uri="{FF2B5EF4-FFF2-40B4-BE49-F238E27FC236}">
                <a16:creationId xmlns:a16="http://schemas.microsoft.com/office/drawing/2014/main" id="{14A029F5-7544-0E49-A43F-AF31DF39259C}"/>
              </a:ext>
            </a:extLst>
          </p:cNvPr>
          <p:cNvCxnSpPr/>
          <p:nvPr/>
        </p:nvCxnSpPr>
        <p:spPr>
          <a:xfrm>
            <a:off x="1778286" y="1278093"/>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15A30F7-F34E-D442-B99E-A0FBAEBBCF14}"/>
              </a:ext>
            </a:extLst>
          </p:cNvPr>
          <p:cNvSpPr/>
          <p:nvPr/>
        </p:nvSpPr>
        <p:spPr>
          <a:xfrm>
            <a:off x="245327" y="156117"/>
            <a:ext cx="11708780" cy="6523463"/>
          </a:xfrm>
          <a:prstGeom prst="rect">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19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A790C6C1-F684-6945-9488-EA360A8D4A47}"/>
              </a:ext>
            </a:extLst>
          </p:cNvPr>
          <p:cNvSpPr/>
          <p:nvPr/>
        </p:nvSpPr>
        <p:spPr>
          <a:xfrm>
            <a:off x="1371598" y="2743200"/>
            <a:ext cx="9567746" cy="253132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F5DEE-0C37-1C40-9A65-EA1EA4C68DA3}"/>
              </a:ext>
            </a:extLst>
          </p:cNvPr>
          <p:cNvSpPr>
            <a:spLocks noGrp="1"/>
          </p:cNvSpPr>
          <p:nvPr>
            <p:ph type="title"/>
          </p:nvPr>
        </p:nvSpPr>
        <p:spPr>
          <a:xfrm>
            <a:off x="838200" y="978442"/>
            <a:ext cx="10515600" cy="1325563"/>
          </a:xfrm>
        </p:spPr>
        <p:txBody>
          <a:bodyPr>
            <a:normAutofit fontScale="90000"/>
          </a:bodyPr>
          <a:lstStyle/>
          <a:p>
            <a:pPr algn="ctr"/>
            <a:r>
              <a:rPr lang="en-US" b="1" dirty="0">
                <a:solidFill>
                  <a:srgbClr val="2363FB"/>
                </a:solidFill>
                <a:latin typeface="Proxima Nova" panose="02000506030000020004" pitchFamily="2" charset="0"/>
                <a:cs typeface="Arial Black"/>
              </a:rPr>
              <a:t>SAVE TIME, COMMUNICATE BETTER,</a:t>
            </a:r>
            <a:br>
              <a:rPr lang="en-US" b="1" dirty="0">
                <a:solidFill>
                  <a:srgbClr val="2363FB"/>
                </a:solidFill>
                <a:latin typeface="Proxima Nova" panose="02000506030000020004" pitchFamily="2" charset="0"/>
                <a:cs typeface="Arial Black"/>
              </a:rPr>
            </a:br>
            <a:r>
              <a:rPr lang="en-US" b="1" dirty="0">
                <a:solidFill>
                  <a:srgbClr val="2363FB"/>
                </a:solidFill>
                <a:latin typeface="Proxima Nova" panose="02000506030000020004" pitchFamily="2" charset="0"/>
                <a:cs typeface="Arial Black"/>
              </a:rPr>
              <a:t>GET MORE DONE WITH YOUR BOARD.</a:t>
            </a:r>
            <a:br>
              <a:rPr lang="en-US" b="1" dirty="0">
                <a:solidFill>
                  <a:srgbClr val="2363FB"/>
                </a:solidFill>
                <a:latin typeface="Proxima Nova" panose="02000506030000020004" pitchFamily="2" charset="0"/>
                <a:cs typeface="Arial Black"/>
              </a:rPr>
            </a:br>
            <a:br>
              <a:rPr lang="en-US" b="1" dirty="0">
                <a:solidFill>
                  <a:srgbClr val="2363FB"/>
                </a:solidFill>
                <a:latin typeface="Proxima Nova" panose="02000506030000020004" pitchFamily="2" charset="0"/>
              </a:rPr>
            </a:br>
            <a:endParaRPr lang="en-US" b="1" dirty="0">
              <a:solidFill>
                <a:srgbClr val="2363FB"/>
              </a:solidFill>
              <a:latin typeface="Proxima Nova" panose="02000506030000020004" pitchFamily="2" charset="0"/>
            </a:endParaRPr>
          </a:p>
        </p:txBody>
      </p:sp>
      <p:sp>
        <p:nvSpPr>
          <p:cNvPr id="4" name="Rectangle 3">
            <a:extLst>
              <a:ext uri="{FF2B5EF4-FFF2-40B4-BE49-F238E27FC236}">
                <a16:creationId xmlns:a16="http://schemas.microsoft.com/office/drawing/2014/main" id="{11A06A31-E692-2845-A8A2-E9988F63EACE}"/>
              </a:ext>
            </a:extLst>
          </p:cNvPr>
          <p:cNvSpPr/>
          <p:nvPr/>
        </p:nvSpPr>
        <p:spPr>
          <a:xfrm>
            <a:off x="1765607" y="2931196"/>
            <a:ext cx="8818757" cy="2062103"/>
          </a:xfrm>
          <a:prstGeom prst="rect">
            <a:avLst/>
          </a:prstGeom>
        </p:spPr>
        <p:txBody>
          <a:bodyPr wrap="square">
            <a:spAutoFit/>
          </a:bodyPr>
          <a:lstStyle/>
          <a:p>
            <a:pPr algn="ctr"/>
            <a:r>
              <a:rPr lang="en-US" sz="2800" b="1" dirty="0">
                <a:solidFill>
                  <a:schemeClr val="tx1">
                    <a:lumMod val="75000"/>
                    <a:lumOff val="25000"/>
                  </a:schemeClr>
                </a:solidFill>
                <a:latin typeface="Proxima Nova" panose="02000506030000020004" pitchFamily="2" charset="0"/>
                <a:cs typeface="Arial"/>
              </a:rPr>
              <a:t>The Goal: Stepping Up Your Board Game</a:t>
            </a:r>
          </a:p>
          <a:p>
            <a:pPr algn="ctr"/>
            <a:endParaRPr lang="en-US" sz="2800" b="1" dirty="0">
              <a:solidFill>
                <a:schemeClr val="tx1">
                  <a:lumMod val="75000"/>
                  <a:lumOff val="25000"/>
                </a:schemeClr>
              </a:solidFill>
              <a:latin typeface="Proxima Nova" panose="02000506030000020004" pitchFamily="2" charset="0"/>
              <a:cs typeface="Arial"/>
            </a:endParaRPr>
          </a:p>
          <a:p>
            <a:pPr algn="ctr"/>
            <a:r>
              <a:rPr lang="en-US" dirty="0">
                <a:solidFill>
                  <a:schemeClr val="tx1">
                    <a:lumMod val="75000"/>
                    <a:lumOff val="25000"/>
                  </a:schemeClr>
                </a:solidFill>
                <a:latin typeface="Proxima Nova" panose="02000506030000020004" pitchFamily="2" charset="0"/>
                <a:cs typeface="Arial"/>
              </a:rPr>
              <a:t>Even at the seed stage, we believe it’s important to establish a board cadence. In doing so, you operate more professionally and strategically, you prepare for later stages when boards are required, and you get more from seed investors who can help you and champion your cause.</a:t>
            </a:r>
          </a:p>
        </p:txBody>
      </p:sp>
      <p:cxnSp>
        <p:nvCxnSpPr>
          <p:cNvPr id="9" name="Straight Connector 8">
            <a:extLst>
              <a:ext uri="{FF2B5EF4-FFF2-40B4-BE49-F238E27FC236}">
                <a16:creationId xmlns:a16="http://schemas.microsoft.com/office/drawing/2014/main" id="{F43411A2-492F-D14F-8F6D-0261EDB369CC}"/>
              </a:ext>
            </a:extLst>
          </p:cNvPr>
          <p:cNvCxnSpPr/>
          <p:nvPr/>
        </p:nvCxnSpPr>
        <p:spPr>
          <a:xfrm>
            <a:off x="1654097" y="2018371"/>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129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F735742-56E3-134E-A082-8DA1D3D72FAA}"/>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5475851-14F7-CD40-950C-134F538667F2}"/>
              </a:ext>
            </a:extLst>
          </p:cNvPr>
          <p:cNvSpPr txBox="1"/>
          <p:nvPr/>
        </p:nvSpPr>
        <p:spPr>
          <a:xfrm>
            <a:off x="3423026" y="5786550"/>
            <a:ext cx="5679873" cy="584775"/>
          </a:xfrm>
          <a:prstGeom prst="rect">
            <a:avLst/>
          </a:prstGeom>
          <a:noFill/>
          <a:ln w="12700" cmpd="sng">
            <a:noFill/>
          </a:ln>
        </p:spPr>
        <p:txBody>
          <a:bodyPr wrap="square" rtlCol="0" anchor="ctr">
            <a:spAutoFit/>
          </a:bodyPr>
          <a:lstStyle/>
          <a:p>
            <a:pPr marL="285750" indent="-285750">
              <a:buFont typeface="Arial"/>
              <a:buChar char="•"/>
            </a:pPr>
            <a:r>
              <a:rPr lang="en-US" sz="1600" i="1" dirty="0">
                <a:latin typeface="Proxima Nova" panose="02000506030000020004" pitchFamily="2" charset="0"/>
                <a:cs typeface="Arial"/>
              </a:rPr>
              <a:t>To demo at the meeting: X update, Y update, Z update</a:t>
            </a:r>
          </a:p>
          <a:p>
            <a:pPr marL="285750" indent="-285750">
              <a:buFont typeface="Arial"/>
              <a:buChar char="•"/>
            </a:pPr>
            <a:r>
              <a:rPr lang="en-US" sz="1600" i="1" dirty="0">
                <a:latin typeface="Proxima Nova" panose="02000506030000020004" pitchFamily="2" charset="0"/>
                <a:cs typeface="Arial"/>
              </a:rPr>
              <a:t>In design/</a:t>
            </a:r>
            <a:r>
              <a:rPr lang="en-US" sz="1600" i="1" dirty="0" err="1">
                <a:latin typeface="Proxima Nova" panose="02000506030000020004" pitchFamily="2" charset="0"/>
                <a:cs typeface="Arial"/>
              </a:rPr>
              <a:t>dev</a:t>
            </a:r>
            <a:r>
              <a:rPr lang="en-US" sz="1600" i="1" dirty="0">
                <a:latin typeface="Proxima Nova" panose="02000506030000020004" pitchFamily="2" charset="0"/>
                <a:cs typeface="Arial"/>
              </a:rPr>
              <a:t> now: A update, B update, C update</a:t>
            </a:r>
          </a:p>
        </p:txBody>
      </p:sp>
      <p:pic>
        <p:nvPicPr>
          <p:cNvPr id="43" name="Picture 42" descr="A screenshot of a social media post&#10;&#10;Description automatically generated">
            <a:extLst>
              <a:ext uri="{FF2B5EF4-FFF2-40B4-BE49-F238E27FC236}">
                <a16:creationId xmlns:a16="http://schemas.microsoft.com/office/drawing/2014/main" id="{FA0FD8A9-C3F9-8043-9BB5-B5ED1CE05E12}"/>
              </a:ext>
            </a:extLst>
          </p:cNvPr>
          <p:cNvPicPr>
            <a:picLocks noChangeAspect="1"/>
          </p:cNvPicPr>
          <p:nvPr/>
        </p:nvPicPr>
        <p:blipFill>
          <a:blip r:embed="rId2"/>
          <a:stretch>
            <a:fillRect/>
          </a:stretch>
        </p:blipFill>
        <p:spPr>
          <a:xfrm>
            <a:off x="1990073" y="1223042"/>
            <a:ext cx="8211850" cy="4037010"/>
          </a:xfrm>
          <a:prstGeom prst="rect">
            <a:avLst/>
          </a:prstGeom>
        </p:spPr>
      </p:pic>
      <p:sp>
        <p:nvSpPr>
          <p:cNvPr id="46" name="Title 3">
            <a:extLst>
              <a:ext uri="{FF2B5EF4-FFF2-40B4-BE49-F238E27FC236}">
                <a16:creationId xmlns:a16="http://schemas.microsoft.com/office/drawing/2014/main" id="{80C79F2B-58CC-974D-96D6-5B6DA7ECB1E4}"/>
              </a:ext>
            </a:extLst>
          </p:cNvPr>
          <p:cNvSpPr txBox="1">
            <a:spLocks/>
          </p:cNvSpPr>
          <p:nvPr/>
        </p:nvSpPr>
        <p:spPr>
          <a:xfrm>
            <a:off x="817711" y="61513"/>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PRODUCT ROADMAP</a:t>
            </a:r>
          </a:p>
        </p:txBody>
      </p:sp>
      <p:cxnSp>
        <p:nvCxnSpPr>
          <p:cNvPr id="47" name="Straight Connector 46">
            <a:extLst>
              <a:ext uri="{FF2B5EF4-FFF2-40B4-BE49-F238E27FC236}">
                <a16:creationId xmlns:a16="http://schemas.microsoft.com/office/drawing/2014/main" id="{E55C3B73-84BA-CB49-88BE-25494CCE9040}"/>
              </a:ext>
            </a:extLst>
          </p:cNvPr>
          <p:cNvCxnSpPr/>
          <p:nvPr/>
        </p:nvCxnSpPr>
        <p:spPr>
          <a:xfrm>
            <a:off x="1748881" y="1085776"/>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576B31A4-83FB-4F41-AC9E-C68129EAC4D8}"/>
              </a:ext>
            </a:extLst>
          </p:cNvPr>
          <p:cNvSpPr/>
          <p:nvPr/>
        </p:nvSpPr>
        <p:spPr>
          <a:xfrm>
            <a:off x="1778286" y="5848105"/>
            <a:ext cx="898003" cy="523220"/>
          </a:xfrm>
          <a:prstGeom prst="rect">
            <a:avLst/>
          </a:prstGeom>
        </p:spPr>
        <p:txBody>
          <a:bodyPr wrap="none">
            <a:spAutoFit/>
          </a:bodyPr>
          <a:lstStyle/>
          <a:p>
            <a:r>
              <a:rPr lang="en-US" sz="2800" b="1" dirty="0">
                <a:solidFill>
                  <a:srgbClr val="2363FB"/>
                </a:solidFill>
                <a:latin typeface="Proxima Nova" panose="02000506030000020004" pitchFamily="2" charset="0"/>
                <a:cs typeface="Arial"/>
              </a:rPr>
              <a:t>T I P</a:t>
            </a:r>
            <a:endParaRPr lang="en-US" sz="2800" dirty="0"/>
          </a:p>
        </p:txBody>
      </p:sp>
      <p:pic>
        <p:nvPicPr>
          <p:cNvPr id="50" name="Picture 49">
            <a:extLst>
              <a:ext uri="{FF2B5EF4-FFF2-40B4-BE49-F238E27FC236}">
                <a16:creationId xmlns:a16="http://schemas.microsoft.com/office/drawing/2014/main" id="{B286FFD7-6AC5-AD4F-A9B4-331E1EFB2F8D}"/>
              </a:ext>
            </a:extLst>
          </p:cNvPr>
          <p:cNvPicPr>
            <a:picLocks noChangeAspect="1"/>
          </p:cNvPicPr>
          <p:nvPr/>
        </p:nvPicPr>
        <p:blipFill>
          <a:blip r:embed="rId3"/>
          <a:stretch>
            <a:fillRect/>
          </a:stretch>
        </p:blipFill>
        <p:spPr>
          <a:xfrm>
            <a:off x="607104" y="5536355"/>
            <a:ext cx="898003" cy="1122504"/>
          </a:xfrm>
          <a:prstGeom prst="rect">
            <a:avLst/>
          </a:prstGeom>
        </p:spPr>
      </p:pic>
    </p:spTree>
    <p:extLst>
      <p:ext uri="{BB962C8B-B14F-4D97-AF65-F5344CB8AC3E}">
        <p14:creationId xmlns:p14="http://schemas.microsoft.com/office/powerpoint/2010/main" val="3546347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CCDC86D5-417D-864F-AA01-7B6F7FB543F7}"/>
              </a:ext>
            </a:extLst>
          </p:cNvPr>
          <p:cNvSpPr txBox="1">
            <a:spLocks/>
          </p:cNvSpPr>
          <p:nvPr/>
        </p:nvSpPr>
        <p:spPr>
          <a:xfrm>
            <a:off x="1167617" y="1374890"/>
            <a:ext cx="8120946" cy="3674786"/>
          </a:xfrm>
          <a:prstGeom prst="rect">
            <a:avLst/>
          </a:prstGeom>
          <a:noFill/>
        </p:spPr>
        <p:txBody>
          <a:bodyPr vert="horz" lIns="91440" tIns="45720" rIns="91440" bIns="45720" rtlCol="0" anchor="t">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marL="342900" indent="-342900">
              <a:buFont typeface="Arial"/>
              <a:buChar char="•"/>
            </a:pPr>
            <a:r>
              <a:rPr lang="en-US" sz="2400" dirty="0">
                <a:solidFill>
                  <a:schemeClr val="tx1"/>
                </a:solidFill>
                <a:latin typeface="Proxima Nova" panose="02000506030000020004" pitchFamily="2" charset="0"/>
                <a:cs typeface="Arial"/>
              </a:rPr>
              <a:t>X channel is doing great; forward invest in it</a:t>
            </a:r>
          </a:p>
          <a:p>
            <a:pPr marL="800100" lvl="1" indent="-342900">
              <a:buFont typeface="Arial"/>
              <a:buChar char="•"/>
            </a:pPr>
            <a:r>
              <a:rPr lang="en-US" dirty="0">
                <a:latin typeface="Proxima Nova" panose="02000506030000020004" pitchFamily="2" charset="0"/>
                <a:cs typeface="Arial"/>
              </a:rPr>
              <a:t>(Or, “Best channel starting to fail. Why? What do we test next?”)</a:t>
            </a:r>
          </a:p>
          <a:p>
            <a:pPr lvl="1"/>
            <a:endParaRPr lang="en-US" dirty="0">
              <a:solidFill>
                <a:schemeClr val="tx1"/>
              </a:solidFill>
              <a:latin typeface="Proxima Nova" panose="02000506030000020004" pitchFamily="2" charset="0"/>
              <a:cs typeface="Arial"/>
            </a:endParaRPr>
          </a:p>
          <a:p>
            <a:pPr marL="342900" indent="-342900">
              <a:buFont typeface="Arial"/>
              <a:buChar char="•"/>
            </a:pPr>
            <a:r>
              <a:rPr lang="en-US" sz="2400" dirty="0">
                <a:solidFill>
                  <a:schemeClr val="tx1"/>
                </a:solidFill>
                <a:latin typeface="Proxima Nova" panose="02000506030000020004" pitchFamily="2" charset="0"/>
                <a:cs typeface="Arial"/>
              </a:rPr>
              <a:t>Engagement changed significantly (+ or –) </a:t>
            </a:r>
          </a:p>
          <a:p>
            <a:pPr marL="742950" lvl="1" indent="-285750">
              <a:buFont typeface="Arial"/>
              <a:buChar char="•"/>
            </a:pPr>
            <a:r>
              <a:rPr lang="en-US" dirty="0">
                <a:latin typeface="Proxima Nova" panose="02000506030000020004" pitchFamily="2" charset="0"/>
                <a:cs typeface="Arial"/>
              </a:rPr>
              <a:t>(Why? What does it mean)</a:t>
            </a:r>
          </a:p>
          <a:p>
            <a:pPr lvl="1"/>
            <a:endParaRPr lang="en-US" dirty="0">
              <a:solidFill>
                <a:schemeClr val="tx1"/>
              </a:solidFill>
              <a:latin typeface="Proxima Nova" panose="02000506030000020004" pitchFamily="2" charset="0"/>
              <a:cs typeface="Arial"/>
            </a:endParaRPr>
          </a:p>
          <a:p>
            <a:pPr marL="342900" indent="-342900">
              <a:buFont typeface="Arial"/>
              <a:buChar char="•"/>
            </a:pPr>
            <a:r>
              <a:rPr lang="en-US" sz="2400" dirty="0">
                <a:solidFill>
                  <a:schemeClr val="tx1"/>
                </a:solidFill>
                <a:latin typeface="Proxima Nova" panose="02000506030000020004" pitchFamily="2" charset="0"/>
                <a:cs typeface="Arial"/>
              </a:rPr>
              <a:t>Product roadmap changes</a:t>
            </a:r>
          </a:p>
          <a:p>
            <a:pPr marL="800100" lvl="2" indent="-342900" defTabSz="477957">
              <a:spcBef>
                <a:spcPct val="0"/>
              </a:spcBef>
              <a:buFont typeface="Arial"/>
              <a:buChar char="•"/>
            </a:pPr>
            <a:r>
              <a:rPr lang="en-US" dirty="0">
                <a:latin typeface="Proxima Nova" panose="02000506030000020004" pitchFamily="2" charset="0"/>
                <a:cs typeface="Arial"/>
              </a:rPr>
              <a:t>(What updates/shuffling will happen based on previous slides?)</a:t>
            </a:r>
          </a:p>
          <a:p>
            <a:pPr marL="457200" lvl="2" defTabSz="477957">
              <a:spcBef>
                <a:spcPct val="0"/>
              </a:spcBef>
            </a:pPr>
            <a:endParaRPr lang="en-US" dirty="0">
              <a:latin typeface="Proxima Nova" panose="02000506030000020004" pitchFamily="2" charset="0"/>
              <a:cs typeface="Arial"/>
            </a:endParaRPr>
          </a:p>
          <a:p>
            <a:pPr marL="342900" indent="-342900">
              <a:buFont typeface="Arial"/>
              <a:buChar char="•"/>
            </a:pPr>
            <a:r>
              <a:rPr lang="en-US" sz="2400" dirty="0">
                <a:solidFill>
                  <a:schemeClr val="tx1"/>
                </a:solidFill>
                <a:latin typeface="Proxima Nova" panose="02000506030000020004" pitchFamily="2" charset="0"/>
                <a:cs typeface="Arial"/>
              </a:rPr>
              <a:t>Broader Discussion: Are things working?</a:t>
            </a:r>
          </a:p>
          <a:p>
            <a:pPr marL="800100" lvl="2" indent="-342900" defTabSz="477957">
              <a:spcBef>
                <a:spcPct val="0"/>
              </a:spcBef>
              <a:buFont typeface="Arial"/>
              <a:buChar char="•"/>
            </a:pPr>
            <a:r>
              <a:rPr lang="en-US" dirty="0">
                <a:latin typeface="Proxima Nova" panose="02000506030000020004" pitchFamily="2" charset="0"/>
                <a:cs typeface="Arial"/>
              </a:rPr>
              <a:t>(What does board see elsewhere? Benchmarks?)</a:t>
            </a:r>
          </a:p>
          <a:p>
            <a:pPr lvl="1"/>
            <a:endParaRPr lang="en-US" dirty="0">
              <a:latin typeface="Arial"/>
              <a:cs typeface="Arial"/>
            </a:endParaRPr>
          </a:p>
        </p:txBody>
      </p:sp>
      <p:sp>
        <p:nvSpPr>
          <p:cNvPr id="8" name="Title 3">
            <a:extLst>
              <a:ext uri="{FF2B5EF4-FFF2-40B4-BE49-F238E27FC236}">
                <a16:creationId xmlns:a16="http://schemas.microsoft.com/office/drawing/2014/main" id="{AFFF8BDA-4234-6041-A37E-6DE359A1F786}"/>
              </a:ext>
            </a:extLst>
          </p:cNvPr>
          <p:cNvSpPr txBox="1">
            <a:spLocks/>
          </p:cNvSpPr>
          <p:nvPr/>
        </p:nvSpPr>
        <p:spPr>
          <a:xfrm>
            <a:off x="817711" y="61513"/>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TAKEAWAYS &amp; ACTION ITEMS</a:t>
            </a:r>
          </a:p>
        </p:txBody>
      </p:sp>
      <p:cxnSp>
        <p:nvCxnSpPr>
          <p:cNvPr id="9" name="Straight Connector 8">
            <a:extLst>
              <a:ext uri="{FF2B5EF4-FFF2-40B4-BE49-F238E27FC236}">
                <a16:creationId xmlns:a16="http://schemas.microsoft.com/office/drawing/2014/main" id="{2702F9AD-EB96-2244-9738-6C78D351F1A0}"/>
              </a:ext>
            </a:extLst>
          </p:cNvPr>
          <p:cNvCxnSpPr/>
          <p:nvPr/>
        </p:nvCxnSpPr>
        <p:spPr>
          <a:xfrm>
            <a:off x="1748881" y="1085776"/>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913F07D-9F30-7146-9481-FB215C0DCE21}"/>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D0C57-D53C-6140-9BEB-2D2EED04CE71}"/>
              </a:ext>
            </a:extLst>
          </p:cNvPr>
          <p:cNvSpPr/>
          <p:nvPr/>
        </p:nvSpPr>
        <p:spPr>
          <a:xfrm>
            <a:off x="1778286" y="5848105"/>
            <a:ext cx="898003" cy="523220"/>
          </a:xfrm>
          <a:prstGeom prst="rect">
            <a:avLst/>
          </a:prstGeom>
        </p:spPr>
        <p:txBody>
          <a:bodyPr wrap="none">
            <a:spAutoFit/>
          </a:bodyPr>
          <a:lstStyle/>
          <a:p>
            <a:r>
              <a:rPr lang="en-US" sz="2800" b="1" dirty="0">
                <a:solidFill>
                  <a:srgbClr val="2363FB"/>
                </a:solidFill>
                <a:latin typeface="Proxima Nova" panose="02000506030000020004" pitchFamily="2" charset="0"/>
                <a:cs typeface="Arial"/>
              </a:rPr>
              <a:t>T I P</a:t>
            </a:r>
            <a:endParaRPr lang="en-US" sz="2800" dirty="0"/>
          </a:p>
        </p:txBody>
      </p:sp>
      <p:pic>
        <p:nvPicPr>
          <p:cNvPr id="12" name="Picture 11">
            <a:extLst>
              <a:ext uri="{FF2B5EF4-FFF2-40B4-BE49-F238E27FC236}">
                <a16:creationId xmlns:a16="http://schemas.microsoft.com/office/drawing/2014/main" id="{13C8B4BF-8F02-E44D-AB62-60D6938EE35A}"/>
              </a:ext>
            </a:extLst>
          </p:cNvPr>
          <p:cNvPicPr>
            <a:picLocks noChangeAspect="1"/>
          </p:cNvPicPr>
          <p:nvPr/>
        </p:nvPicPr>
        <p:blipFill>
          <a:blip r:embed="rId3"/>
          <a:stretch>
            <a:fillRect/>
          </a:stretch>
        </p:blipFill>
        <p:spPr>
          <a:xfrm>
            <a:off x="607104" y="5536355"/>
            <a:ext cx="898003" cy="1122504"/>
          </a:xfrm>
          <a:prstGeom prst="rect">
            <a:avLst/>
          </a:prstGeom>
        </p:spPr>
      </p:pic>
      <p:sp>
        <p:nvSpPr>
          <p:cNvPr id="13" name="Rectangle 12">
            <a:extLst>
              <a:ext uri="{FF2B5EF4-FFF2-40B4-BE49-F238E27FC236}">
                <a16:creationId xmlns:a16="http://schemas.microsoft.com/office/drawing/2014/main" id="{3B9FC8A9-E2D9-F241-92E5-BCCE5847CAA3}"/>
              </a:ext>
            </a:extLst>
          </p:cNvPr>
          <p:cNvSpPr/>
          <p:nvPr/>
        </p:nvSpPr>
        <p:spPr>
          <a:xfrm>
            <a:off x="2885362" y="5626936"/>
            <a:ext cx="9097565" cy="1169551"/>
          </a:xfrm>
          <a:prstGeom prst="rect">
            <a:avLst/>
          </a:prstGeom>
        </p:spPr>
        <p:txBody>
          <a:bodyPr wrap="square">
            <a:spAutoFit/>
          </a:bodyPr>
          <a:lstStyle/>
          <a:p>
            <a:pPr lvl="0">
              <a:defRPr/>
            </a:pPr>
            <a:r>
              <a:rPr lang="en-US" sz="1400" i="1" dirty="0">
                <a:solidFill>
                  <a:srgbClr val="414141"/>
                </a:solidFill>
                <a:latin typeface="Proxima Nova Light" panose="02000506030000020004" pitchFamily="2" charset="0"/>
                <a:cs typeface="Arial"/>
              </a:rPr>
              <a:t>The last point here is a sort of “meta” question. It’s good to discuss with the board whether the business “machine” is starting to work well or not in general. For instance, if you’re getting 2% growth week over week and daily active users to monthly active users is 15%, that’s not great. Your board will have context on these things. And you can discuss openly if this is good/bad/ok and whether current traction and financials will get you where you want to go.</a:t>
            </a:r>
          </a:p>
          <a:p>
            <a:endParaRPr lang="en-US" sz="1400" i="1" dirty="0">
              <a:latin typeface="Proxima Nova Light" panose="02000506030000020004" pitchFamily="2" charset="0"/>
            </a:endParaRPr>
          </a:p>
        </p:txBody>
      </p:sp>
    </p:spTree>
    <p:extLst>
      <p:ext uri="{BB962C8B-B14F-4D97-AF65-F5344CB8AC3E}">
        <p14:creationId xmlns:p14="http://schemas.microsoft.com/office/powerpoint/2010/main" val="3490765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4B1EDD6-21B0-7F48-BF41-0451AD838A79}"/>
              </a:ext>
            </a:extLst>
          </p:cNvPr>
          <p:cNvSpPr/>
          <p:nvPr/>
        </p:nvSpPr>
        <p:spPr>
          <a:xfrm>
            <a:off x="576146" y="1661537"/>
            <a:ext cx="11039707" cy="52745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8C0D20-9E43-3045-8C2E-14433388710B}"/>
              </a:ext>
            </a:extLst>
          </p:cNvPr>
          <p:cNvSpPr>
            <a:spLocks noGrp="1"/>
          </p:cNvSpPr>
          <p:nvPr>
            <p:ph idx="1"/>
          </p:nvPr>
        </p:nvSpPr>
        <p:spPr>
          <a:xfrm>
            <a:off x="1100253" y="1839406"/>
            <a:ext cx="10515600" cy="4351338"/>
          </a:xfrm>
        </p:spPr>
        <p:txBody>
          <a:bodyPr>
            <a:normAutofit/>
          </a:bodyPr>
          <a:lstStyle/>
          <a:p>
            <a:pPr marL="0" indent="0">
              <a:buNone/>
            </a:pPr>
            <a:endParaRPr lang="en-US" dirty="0">
              <a:solidFill>
                <a:schemeClr val="tx1">
                  <a:lumMod val="75000"/>
                  <a:lumOff val="25000"/>
                </a:schemeClr>
              </a:solidFill>
              <a:latin typeface="Proxima Nova" panose="02000506030000020004" pitchFamily="2" charset="0"/>
              <a:cs typeface="Arial"/>
            </a:endParaRPr>
          </a:p>
          <a:p>
            <a:pPr marL="342900" indent="-342900">
              <a:buFont typeface="+mj-lt"/>
              <a:buAutoNum type="arabicPeriod"/>
            </a:pPr>
            <a:r>
              <a:rPr lang="en-US" b="1" dirty="0">
                <a:solidFill>
                  <a:schemeClr val="bg1">
                    <a:lumMod val="50000"/>
                  </a:schemeClr>
                </a:solidFill>
                <a:latin typeface="Proxima Nova" panose="02000506030000020004" pitchFamily="2" charset="0"/>
                <a:cs typeface="Arial"/>
              </a:rPr>
              <a:t>A pre-launch startup.</a:t>
            </a:r>
          </a:p>
          <a:p>
            <a:pPr marL="342900" indent="-342900">
              <a:buFont typeface="+mj-lt"/>
              <a:buAutoNum type="arabicPeriod"/>
            </a:pPr>
            <a:r>
              <a:rPr lang="en-US" b="1" dirty="0">
                <a:solidFill>
                  <a:schemeClr val="bg1">
                    <a:lumMod val="50000"/>
                  </a:schemeClr>
                </a:solidFill>
                <a:latin typeface="Proxima Nova" panose="02000506030000020004" pitchFamily="2" charset="0"/>
                <a:cs typeface="Arial"/>
              </a:rPr>
              <a:t>A post-launch, pre-revenue consumer mobile startup.</a:t>
            </a:r>
          </a:p>
          <a:p>
            <a:pPr marL="342900" indent="-342900">
              <a:buFont typeface="+mj-lt"/>
              <a:buAutoNum type="arabicPeriod"/>
            </a:pPr>
            <a:r>
              <a:rPr lang="en-US" b="1" dirty="0">
                <a:solidFill>
                  <a:srgbClr val="2363FB"/>
                </a:solidFill>
                <a:highlight>
                  <a:srgbClr val="F9EC31"/>
                </a:highlight>
                <a:latin typeface="Proxima Nova" panose="02000506030000020004" pitchFamily="2" charset="0"/>
                <a:cs typeface="Arial"/>
              </a:rPr>
              <a:t>An early-revenue SaaS startup.</a:t>
            </a:r>
          </a:p>
          <a:p>
            <a:endParaRPr lang="en-US" dirty="0">
              <a:solidFill>
                <a:schemeClr val="tx1">
                  <a:lumMod val="75000"/>
                  <a:lumOff val="25000"/>
                </a:schemeClr>
              </a:solidFill>
              <a:latin typeface="Proxima Nova" panose="02000506030000020004" pitchFamily="2" charset="0"/>
              <a:cs typeface="Arial"/>
            </a:endParaRPr>
          </a:p>
          <a:p>
            <a:endParaRPr lang="en-US" dirty="0">
              <a:latin typeface="Proxima Nova" panose="02000506030000020004" pitchFamily="2" charset="0"/>
            </a:endParaRPr>
          </a:p>
        </p:txBody>
      </p:sp>
      <p:sp>
        <p:nvSpPr>
          <p:cNvPr id="10" name="Title 3">
            <a:extLst>
              <a:ext uri="{FF2B5EF4-FFF2-40B4-BE49-F238E27FC236}">
                <a16:creationId xmlns:a16="http://schemas.microsoft.com/office/drawing/2014/main" id="{F9EAEEB8-7492-EC42-8B8C-6C9BEED28B0F}"/>
              </a:ext>
            </a:extLst>
          </p:cNvPr>
          <p:cNvSpPr txBox="1">
            <a:spLocks/>
          </p:cNvSpPr>
          <p:nvPr/>
        </p:nvSpPr>
        <p:spPr>
          <a:xfrm>
            <a:off x="817711" y="242106"/>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CURRENT PRIORITIES</a:t>
            </a:r>
          </a:p>
        </p:txBody>
      </p:sp>
      <p:cxnSp>
        <p:nvCxnSpPr>
          <p:cNvPr id="11" name="Straight Connector 10">
            <a:extLst>
              <a:ext uri="{FF2B5EF4-FFF2-40B4-BE49-F238E27FC236}">
                <a16:creationId xmlns:a16="http://schemas.microsoft.com/office/drawing/2014/main" id="{80675181-CBFD-BA44-A472-81BC740B31AE}"/>
              </a:ext>
            </a:extLst>
          </p:cNvPr>
          <p:cNvCxnSpPr/>
          <p:nvPr/>
        </p:nvCxnSpPr>
        <p:spPr>
          <a:xfrm>
            <a:off x="1778286" y="1278093"/>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824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F43F642-79E5-014D-B79F-8DD23F1A0DD0}"/>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F08EFBE-0D5C-334F-869A-1C1F29B3CEF3}"/>
              </a:ext>
            </a:extLst>
          </p:cNvPr>
          <p:cNvSpPr txBox="1"/>
          <p:nvPr/>
        </p:nvSpPr>
        <p:spPr>
          <a:xfrm>
            <a:off x="52915" y="42332"/>
            <a:ext cx="1827093" cy="646331"/>
          </a:xfrm>
          <a:prstGeom prst="rect">
            <a:avLst/>
          </a:prstGeom>
          <a:noFill/>
        </p:spPr>
        <p:txBody>
          <a:bodyPr wrap="none" rtlCol="0">
            <a:spAutoFit/>
          </a:bodyPr>
          <a:lstStyle/>
          <a:p>
            <a:r>
              <a:rPr lang="en-US" dirty="0">
                <a:solidFill>
                  <a:schemeClr val="bg1"/>
                </a:solidFill>
                <a:latin typeface="Arial"/>
                <a:cs typeface="Arial"/>
              </a:rPr>
              <a:t>Template 1 of 2:</a:t>
            </a:r>
          </a:p>
          <a:p>
            <a:r>
              <a:rPr lang="en-US" dirty="0">
                <a:solidFill>
                  <a:schemeClr val="bg1"/>
                </a:solidFill>
                <a:latin typeface="Arial"/>
                <a:cs typeface="Arial"/>
              </a:rPr>
              <a:t>Full Slide Deck</a:t>
            </a:r>
          </a:p>
        </p:txBody>
      </p:sp>
      <p:sp>
        <p:nvSpPr>
          <p:cNvPr id="8" name="Title 3">
            <a:extLst>
              <a:ext uri="{FF2B5EF4-FFF2-40B4-BE49-F238E27FC236}">
                <a16:creationId xmlns:a16="http://schemas.microsoft.com/office/drawing/2014/main" id="{94F5CC56-84E3-D942-A504-8C1AA420DA9C}"/>
              </a:ext>
            </a:extLst>
          </p:cNvPr>
          <p:cNvSpPr txBox="1">
            <a:spLocks/>
          </p:cNvSpPr>
          <p:nvPr/>
        </p:nvSpPr>
        <p:spPr>
          <a:xfrm>
            <a:off x="1033365" y="1465269"/>
            <a:ext cx="4913959" cy="3350455"/>
          </a:xfrm>
          <a:prstGeom prst="rect">
            <a:avLst/>
          </a:prstGeom>
          <a:noFill/>
        </p:spPr>
        <p:txBody>
          <a:bodyPr vert="horz" lIns="91440" tIns="45720" rIns="91440" bIns="45720" rtlCol="0" anchor="t">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2400" dirty="0">
                <a:solidFill>
                  <a:schemeClr val="tx1"/>
                </a:solidFill>
                <a:latin typeface="Proxima Nova" panose="02000506030000020004" pitchFamily="2" charset="0"/>
                <a:cs typeface="Arial"/>
              </a:rPr>
              <a:t>Going Well/Advantages:</a:t>
            </a:r>
          </a:p>
          <a:p>
            <a:pPr marL="514350" indent="-514350">
              <a:buAutoNum type="arabicPeriod"/>
            </a:pPr>
            <a:r>
              <a:rPr lang="en-US" sz="2000" b="0" dirty="0">
                <a:solidFill>
                  <a:schemeClr val="tx1"/>
                </a:solidFill>
                <a:latin typeface="Proxima Nova" panose="02000506030000020004" pitchFamily="2" charset="0"/>
                <a:cs typeface="Arial"/>
              </a:rPr>
              <a:t>T</a:t>
            </a:r>
            <a:r>
              <a:rPr lang="en-US" sz="2000" b="0" dirty="0">
                <a:solidFill>
                  <a:srgbClr val="000000"/>
                </a:solidFill>
                <a:latin typeface="Proxima Nova" panose="02000506030000020004" pitchFamily="2" charset="0"/>
                <a:cs typeface="Arial"/>
              </a:rPr>
              <a:t>op</a:t>
            </a:r>
            <a:r>
              <a:rPr lang="en-US" sz="2000" b="0" dirty="0">
                <a:solidFill>
                  <a:schemeClr val="tx1"/>
                </a:solidFill>
                <a:latin typeface="Proxima Nova" panose="02000506030000020004" pitchFamily="2" charset="0"/>
                <a:cs typeface="Arial"/>
              </a:rPr>
              <a:t>-line growth: </a:t>
            </a:r>
            <a:r>
              <a:rPr lang="en-US" sz="2000" b="0" dirty="0">
                <a:solidFill>
                  <a:srgbClr val="00D100"/>
                </a:solidFill>
                <a:latin typeface="Proxima Nova" panose="02000506030000020004" pitchFamily="2" charset="0"/>
                <a:cs typeface="Arial"/>
              </a:rPr>
              <a:t>$300K Q1 </a:t>
            </a:r>
            <a:r>
              <a:rPr lang="en-US" sz="2000" b="0" dirty="0">
                <a:solidFill>
                  <a:schemeClr val="tx1"/>
                </a:solidFill>
                <a:latin typeface="Proxima Nova" panose="02000506030000020004" pitchFamily="2" charset="0"/>
                <a:cs typeface="Arial"/>
              </a:rPr>
              <a:t>(record quarter)</a:t>
            </a:r>
          </a:p>
          <a:p>
            <a:pPr marL="514350" indent="-514350">
              <a:buAutoNum type="arabicPeriod"/>
            </a:pPr>
            <a:r>
              <a:rPr lang="en-US" sz="2000" b="0" dirty="0">
                <a:solidFill>
                  <a:srgbClr val="000000"/>
                </a:solidFill>
                <a:latin typeface="Proxima Nova" panose="02000506030000020004" pitchFamily="2" charset="0"/>
                <a:cs typeface="Arial"/>
              </a:rPr>
              <a:t>Retention: </a:t>
            </a:r>
            <a:r>
              <a:rPr lang="en-US" sz="2000" b="0" dirty="0">
                <a:solidFill>
                  <a:srgbClr val="00D100"/>
                </a:solidFill>
                <a:latin typeface="Proxima Nova" panose="02000506030000020004" pitchFamily="2" charset="0"/>
                <a:cs typeface="Arial"/>
              </a:rPr>
              <a:t>0.5% </a:t>
            </a:r>
            <a:r>
              <a:rPr lang="en-US" sz="2000" b="0" dirty="0">
                <a:solidFill>
                  <a:srgbClr val="000000"/>
                </a:solidFill>
                <a:latin typeface="Proxima Nova" panose="02000506030000020004" pitchFamily="2" charset="0"/>
                <a:cs typeface="Arial"/>
              </a:rPr>
              <a:t>churn</a:t>
            </a:r>
          </a:p>
          <a:p>
            <a:pPr marL="514350" indent="-514350">
              <a:buAutoNum type="arabicPeriod"/>
            </a:pPr>
            <a:r>
              <a:rPr lang="en-US" sz="2000" b="0" dirty="0">
                <a:solidFill>
                  <a:srgbClr val="000000"/>
                </a:solidFill>
                <a:latin typeface="Proxima Nova" panose="02000506030000020004" pitchFamily="2" charset="0"/>
                <a:cs typeface="Arial"/>
              </a:rPr>
              <a:t>CAC: Improved to </a:t>
            </a:r>
            <a:r>
              <a:rPr lang="en-US" sz="2000" b="0" dirty="0">
                <a:solidFill>
                  <a:srgbClr val="00D100"/>
                </a:solidFill>
                <a:latin typeface="Proxima Nova" panose="02000506030000020004" pitchFamily="2" charset="0"/>
                <a:cs typeface="Arial"/>
              </a:rPr>
              <a:t>$X</a:t>
            </a:r>
          </a:p>
          <a:p>
            <a:pPr marL="514350" indent="-514350">
              <a:buAutoNum type="arabicPeriod"/>
            </a:pPr>
            <a:r>
              <a:rPr lang="en-US" sz="2000" b="0" dirty="0">
                <a:solidFill>
                  <a:srgbClr val="000000"/>
                </a:solidFill>
                <a:latin typeface="Proxima Nova" panose="02000506030000020004" pitchFamily="2" charset="0"/>
                <a:cs typeface="Arial"/>
              </a:rPr>
              <a:t>ASP: </a:t>
            </a:r>
            <a:r>
              <a:rPr lang="en-US" sz="2000" b="0" dirty="0">
                <a:solidFill>
                  <a:schemeClr val="tx1"/>
                </a:solidFill>
                <a:latin typeface="Proxima Nova" panose="02000506030000020004" pitchFamily="2" charset="0"/>
                <a:cs typeface="Arial"/>
              </a:rPr>
              <a:t>$X</a:t>
            </a:r>
          </a:p>
          <a:p>
            <a:pPr marL="514350" indent="-514350">
              <a:buAutoNum type="arabicPeriod"/>
            </a:pPr>
            <a:r>
              <a:rPr lang="en-US" sz="2000" b="0" dirty="0">
                <a:solidFill>
                  <a:srgbClr val="000000"/>
                </a:solidFill>
                <a:latin typeface="Proxima Nova" panose="02000506030000020004" pitchFamily="2" charset="0"/>
                <a:cs typeface="Arial"/>
              </a:rPr>
              <a:t>Early sales process implemented + strong initial results</a:t>
            </a:r>
          </a:p>
          <a:p>
            <a:pPr marL="514350" indent="-514350">
              <a:buAutoNum type="arabicPeriod"/>
            </a:pPr>
            <a:r>
              <a:rPr lang="en-US" sz="2000" b="0" dirty="0">
                <a:solidFill>
                  <a:srgbClr val="000000"/>
                </a:solidFill>
                <a:latin typeface="Proxima Nova" panose="02000506030000020004" pitchFamily="2" charset="0"/>
                <a:cs typeface="Arial"/>
              </a:rPr>
              <a:t>Product NPS of </a:t>
            </a:r>
            <a:r>
              <a:rPr lang="en-US" sz="2000" b="0" dirty="0">
                <a:solidFill>
                  <a:srgbClr val="00D100"/>
                </a:solidFill>
                <a:latin typeface="Proxima Nova" panose="02000506030000020004" pitchFamily="2" charset="0"/>
                <a:cs typeface="Arial"/>
              </a:rPr>
              <a:t>85</a:t>
            </a:r>
          </a:p>
          <a:p>
            <a:pPr marL="514350" indent="-514350">
              <a:buFontTx/>
              <a:buAutoNum type="arabicPeriod"/>
            </a:pPr>
            <a:r>
              <a:rPr lang="en-US" sz="2000" b="0" dirty="0">
                <a:solidFill>
                  <a:srgbClr val="000000"/>
                </a:solidFill>
                <a:latin typeface="Proxima Nova" panose="02000506030000020004" pitchFamily="2" charset="0"/>
                <a:cs typeface="Arial"/>
              </a:rPr>
              <a:t>New features (X &amp; Y): strong qual. feedback + early adoption</a:t>
            </a:r>
            <a:endParaRPr lang="en-US" sz="2000" b="0" dirty="0">
              <a:solidFill>
                <a:srgbClr val="00D100"/>
              </a:solidFill>
              <a:latin typeface="Proxima Nova" panose="02000506030000020004" pitchFamily="2" charset="0"/>
              <a:cs typeface="Arial"/>
            </a:endParaRPr>
          </a:p>
          <a:p>
            <a:endParaRPr lang="en-US" sz="2000" b="0" dirty="0">
              <a:solidFill>
                <a:srgbClr val="00D100"/>
              </a:solidFill>
              <a:latin typeface="Proxima Nova" panose="02000506030000020004" pitchFamily="2" charset="0"/>
              <a:cs typeface="Arial"/>
            </a:endParaRPr>
          </a:p>
          <a:p>
            <a:endParaRPr lang="en-US" sz="1100" b="0" dirty="0">
              <a:solidFill>
                <a:srgbClr val="00D100"/>
              </a:solidFill>
              <a:latin typeface="Proxima Nova" panose="02000506030000020004" pitchFamily="2" charset="0"/>
              <a:cs typeface="Arial"/>
            </a:endParaRPr>
          </a:p>
        </p:txBody>
      </p:sp>
      <p:sp>
        <p:nvSpPr>
          <p:cNvPr id="9" name="Title 3">
            <a:extLst>
              <a:ext uri="{FF2B5EF4-FFF2-40B4-BE49-F238E27FC236}">
                <a16:creationId xmlns:a16="http://schemas.microsoft.com/office/drawing/2014/main" id="{E83B27E0-01BE-8743-9349-FECD4A9A82E3}"/>
              </a:ext>
            </a:extLst>
          </p:cNvPr>
          <p:cNvSpPr txBox="1">
            <a:spLocks/>
          </p:cNvSpPr>
          <p:nvPr/>
        </p:nvSpPr>
        <p:spPr>
          <a:xfrm>
            <a:off x="7210566" y="1494218"/>
            <a:ext cx="4063360" cy="2932340"/>
          </a:xfrm>
          <a:prstGeom prst="rect">
            <a:avLst/>
          </a:prstGeom>
          <a:noFill/>
        </p:spPr>
        <p:txBody>
          <a:bodyPr vert="horz" lIns="91440" tIns="45720" rIns="91440" bIns="45720" rtlCol="0" anchor="t">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2400" dirty="0">
                <a:solidFill>
                  <a:srgbClr val="000000"/>
                </a:solidFill>
                <a:latin typeface="Proxima Nova" panose="02000506030000020004" pitchFamily="2" charset="0"/>
                <a:cs typeface="Arial"/>
              </a:rPr>
              <a:t>Concerns/Risks:</a:t>
            </a:r>
          </a:p>
          <a:p>
            <a:pPr marL="514350" indent="-514350">
              <a:buAutoNum type="arabicPeriod"/>
            </a:pPr>
            <a:r>
              <a:rPr lang="en-US" sz="2000" b="0" dirty="0">
                <a:solidFill>
                  <a:schemeClr val="tx1"/>
                </a:solidFill>
                <a:latin typeface="Proxima Nova" panose="02000506030000020004" pitchFamily="2" charset="0"/>
                <a:cs typeface="Arial"/>
              </a:rPr>
              <a:t>Biggest acquisition channel (XYZ) slowing</a:t>
            </a:r>
          </a:p>
          <a:p>
            <a:pPr marL="514350" indent="-514350">
              <a:buAutoNum type="arabicPeriod"/>
            </a:pPr>
            <a:r>
              <a:rPr lang="en-US" sz="2000" b="0" dirty="0">
                <a:solidFill>
                  <a:schemeClr val="tx1"/>
                </a:solidFill>
                <a:latin typeface="Proxima Nova" panose="02000506030000020004" pitchFamily="2" charset="0"/>
                <a:cs typeface="Arial"/>
              </a:rPr>
              <a:t>Top-of-funnel marketing (site traffic down </a:t>
            </a:r>
            <a:r>
              <a:rPr lang="en-US" sz="2000" b="0" dirty="0">
                <a:solidFill>
                  <a:srgbClr val="FF0000"/>
                </a:solidFill>
                <a:latin typeface="Proxima Nova" panose="02000506030000020004" pitchFamily="2" charset="0"/>
                <a:cs typeface="Arial"/>
              </a:rPr>
              <a:t>15%; </a:t>
            </a:r>
            <a:r>
              <a:rPr lang="en-US" sz="2000" b="0" dirty="0">
                <a:solidFill>
                  <a:schemeClr val="tx1"/>
                </a:solidFill>
                <a:latin typeface="Proxima Nova" panose="02000506030000020004" pitchFamily="2" charset="0"/>
                <a:cs typeface="Arial"/>
              </a:rPr>
              <a:t>net new leads down</a:t>
            </a:r>
            <a:r>
              <a:rPr lang="en-US" sz="2000" b="0" dirty="0">
                <a:solidFill>
                  <a:srgbClr val="FF0000"/>
                </a:solidFill>
                <a:latin typeface="Proxima Nova" panose="02000506030000020004" pitchFamily="2" charset="0"/>
                <a:cs typeface="Arial"/>
              </a:rPr>
              <a:t> 25%</a:t>
            </a:r>
            <a:r>
              <a:rPr lang="en-US" sz="2000" b="0" dirty="0">
                <a:solidFill>
                  <a:schemeClr val="tx1"/>
                </a:solidFill>
                <a:latin typeface="Proxima Nova" panose="02000506030000020004" pitchFamily="2" charset="0"/>
                <a:cs typeface="Arial"/>
              </a:rPr>
              <a:t>)</a:t>
            </a:r>
          </a:p>
          <a:p>
            <a:pPr marL="514350" indent="-514350">
              <a:buAutoNum type="arabicPeriod"/>
            </a:pPr>
            <a:r>
              <a:rPr lang="en-US" sz="2000" b="0" dirty="0">
                <a:solidFill>
                  <a:schemeClr val="tx1"/>
                </a:solidFill>
                <a:latin typeface="Proxima Nova" panose="02000506030000020004" pitchFamily="2" charset="0"/>
                <a:cs typeface="Arial"/>
              </a:rPr>
              <a:t>Sales/marketing alignment</a:t>
            </a:r>
          </a:p>
          <a:p>
            <a:pPr marL="514350" indent="-514350">
              <a:buAutoNum type="arabicPeriod"/>
            </a:pPr>
            <a:r>
              <a:rPr lang="en-US" sz="2000" b="0" dirty="0">
                <a:solidFill>
                  <a:schemeClr val="tx1"/>
                </a:solidFill>
                <a:latin typeface="Proxima Nova" panose="02000506030000020004" pitchFamily="2" charset="0"/>
                <a:cs typeface="Arial"/>
              </a:rPr>
              <a:t>When to hire for customer success</a:t>
            </a:r>
          </a:p>
        </p:txBody>
      </p:sp>
      <p:sp>
        <p:nvSpPr>
          <p:cNvPr id="10" name="Title 3">
            <a:extLst>
              <a:ext uri="{FF2B5EF4-FFF2-40B4-BE49-F238E27FC236}">
                <a16:creationId xmlns:a16="http://schemas.microsoft.com/office/drawing/2014/main" id="{3040805A-8ECE-FA4D-9ADC-3378378A1C57}"/>
              </a:ext>
            </a:extLst>
          </p:cNvPr>
          <p:cNvSpPr txBox="1">
            <a:spLocks/>
          </p:cNvSpPr>
          <p:nvPr/>
        </p:nvSpPr>
        <p:spPr>
          <a:xfrm>
            <a:off x="817711" y="61513"/>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KPI DASHBOARD</a:t>
            </a:r>
          </a:p>
        </p:txBody>
      </p:sp>
      <p:cxnSp>
        <p:nvCxnSpPr>
          <p:cNvPr id="11" name="Straight Connector 10">
            <a:extLst>
              <a:ext uri="{FF2B5EF4-FFF2-40B4-BE49-F238E27FC236}">
                <a16:creationId xmlns:a16="http://schemas.microsoft.com/office/drawing/2014/main" id="{AD596922-9E83-A74F-888D-28D6AD3B2397}"/>
              </a:ext>
            </a:extLst>
          </p:cNvPr>
          <p:cNvCxnSpPr/>
          <p:nvPr/>
        </p:nvCxnSpPr>
        <p:spPr>
          <a:xfrm>
            <a:off x="1748881" y="1085776"/>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3806A9F-8526-F842-AB23-AB3D7713701C}"/>
              </a:ext>
            </a:extLst>
          </p:cNvPr>
          <p:cNvSpPr/>
          <p:nvPr/>
        </p:nvSpPr>
        <p:spPr>
          <a:xfrm>
            <a:off x="1778286" y="5848105"/>
            <a:ext cx="898003" cy="523220"/>
          </a:xfrm>
          <a:prstGeom prst="rect">
            <a:avLst/>
          </a:prstGeom>
        </p:spPr>
        <p:txBody>
          <a:bodyPr wrap="none">
            <a:spAutoFit/>
          </a:bodyPr>
          <a:lstStyle/>
          <a:p>
            <a:r>
              <a:rPr lang="en-US" sz="2800" b="1" dirty="0">
                <a:solidFill>
                  <a:srgbClr val="2363FB"/>
                </a:solidFill>
                <a:latin typeface="Proxima Nova" panose="02000506030000020004" pitchFamily="2" charset="0"/>
                <a:cs typeface="Arial"/>
              </a:rPr>
              <a:t>T I P</a:t>
            </a:r>
            <a:endParaRPr lang="en-US" sz="2800" dirty="0"/>
          </a:p>
        </p:txBody>
      </p:sp>
      <p:pic>
        <p:nvPicPr>
          <p:cNvPr id="14" name="Picture 13">
            <a:extLst>
              <a:ext uri="{FF2B5EF4-FFF2-40B4-BE49-F238E27FC236}">
                <a16:creationId xmlns:a16="http://schemas.microsoft.com/office/drawing/2014/main" id="{747DE87F-6578-8F41-B69D-7585E4C49B36}"/>
              </a:ext>
            </a:extLst>
          </p:cNvPr>
          <p:cNvPicPr>
            <a:picLocks noChangeAspect="1"/>
          </p:cNvPicPr>
          <p:nvPr/>
        </p:nvPicPr>
        <p:blipFill>
          <a:blip r:embed="rId3"/>
          <a:stretch>
            <a:fillRect/>
          </a:stretch>
        </p:blipFill>
        <p:spPr>
          <a:xfrm>
            <a:off x="607104" y="5536355"/>
            <a:ext cx="898003" cy="1122504"/>
          </a:xfrm>
          <a:prstGeom prst="rect">
            <a:avLst/>
          </a:prstGeom>
        </p:spPr>
      </p:pic>
      <p:sp>
        <p:nvSpPr>
          <p:cNvPr id="15" name="Rectangle 14">
            <a:extLst>
              <a:ext uri="{FF2B5EF4-FFF2-40B4-BE49-F238E27FC236}">
                <a16:creationId xmlns:a16="http://schemas.microsoft.com/office/drawing/2014/main" id="{A69EED06-3484-2E45-A1D5-D8B3250A06F3}"/>
              </a:ext>
            </a:extLst>
          </p:cNvPr>
          <p:cNvSpPr/>
          <p:nvPr/>
        </p:nvSpPr>
        <p:spPr>
          <a:xfrm>
            <a:off x="3183695" y="5695005"/>
            <a:ext cx="7329717" cy="1107996"/>
          </a:xfrm>
          <a:prstGeom prst="rect">
            <a:avLst/>
          </a:prstGeom>
        </p:spPr>
        <p:txBody>
          <a:bodyPr wrap="square">
            <a:spAutoFit/>
          </a:bodyPr>
          <a:lstStyle/>
          <a:p>
            <a:pPr lvl="0" algn="ctr">
              <a:defRPr/>
            </a:pPr>
            <a:r>
              <a:rPr lang="en-US" sz="1600" i="1" dirty="0">
                <a:solidFill>
                  <a:srgbClr val="414141"/>
                </a:solidFill>
                <a:latin typeface="Proxima Nova Light" panose="02000506030000020004" pitchFamily="2" charset="0"/>
                <a:cs typeface="Arial"/>
              </a:rPr>
              <a:t>For early-stage cos, you’re trying to get a feel for the unit economics, aka tune the machine. CAC/LTV over time, churn over time, avg. selling price, etc. are all part of that.</a:t>
            </a:r>
          </a:p>
          <a:p>
            <a:pPr algn="ctr"/>
            <a:endParaRPr lang="en-US" sz="1600" i="1" dirty="0">
              <a:latin typeface="Proxima Nova Light" panose="02000506030000020004" pitchFamily="2" charset="0"/>
            </a:endParaRPr>
          </a:p>
        </p:txBody>
      </p:sp>
    </p:spTree>
    <p:extLst>
      <p:ext uri="{BB962C8B-B14F-4D97-AF65-F5344CB8AC3E}">
        <p14:creationId xmlns:p14="http://schemas.microsoft.com/office/powerpoint/2010/main" val="2633419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4C425F-A86A-1D46-A66C-E968A9D203F0}"/>
              </a:ext>
            </a:extLst>
          </p:cNvPr>
          <p:cNvSpPr txBox="1"/>
          <p:nvPr/>
        </p:nvSpPr>
        <p:spPr>
          <a:xfrm>
            <a:off x="52915" y="42332"/>
            <a:ext cx="1827093" cy="646331"/>
          </a:xfrm>
          <a:prstGeom prst="rect">
            <a:avLst/>
          </a:prstGeom>
          <a:noFill/>
        </p:spPr>
        <p:txBody>
          <a:bodyPr wrap="none" rtlCol="0">
            <a:spAutoFit/>
          </a:bodyPr>
          <a:lstStyle/>
          <a:p>
            <a:r>
              <a:rPr lang="en-US" dirty="0">
                <a:solidFill>
                  <a:schemeClr val="bg1"/>
                </a:solidFill>
                <a:latin typeface="Arial"/>
                <a:cs typeface="Arial"/>
              </a:rPr>
              <a:t>Template 1 of 2:</a:t>
            </a:r>
          </a:p>
          <a:p>
            <a:r>
              <a:rPr lang="en-US" dirty="0">
                <a:solidFill>
                  <a:schemeClr val="bg1"/>
                </a:solidFill>
                <a:latin typeface="Arial"/>
                <a:cs typeface="Arial"/>
              </a:rPr>
              <a:t>Full Slide Deck</a:t>
            </a:r>
          </a:p>
        </p:txBody>
      </p:sp>
      <p:grpSp>
        <p:nvGrpSpPr>
          <p:cNvPr id="16" name="Group 15">
            <a:extLst>
              <a:ext uri="{FF2B5EF4-FFF2-40B4-BE49-F238E27FC236}">
                <a16:creationId xmlns:a16="http://schemas.microsoft.com/office/drawing/2014/main" id="{9A0EB4A0-BF08-3147-B63C-CD0DE1AD2DCD}"/>
              </a:ext>
            </a:extLst>
          </p:cNvPr>
          <p:cNvGrpSpPr/>
          <p:nvPr/>
        </p:nvGrpSpPr>
        <p:grpSpPr>
          <a:xfrm>
            <a:off x="1260892" y="1691078"/>
            <a:ext cx="9670216" cy="4531277"/>
            <a:chOff x="655813" y="1786357"/>
            <a:chExt cx="7895520" cy="4081146"/>
          </a:xfrm>
        </p:grpSpPr>
        <p:sp>
          <p:nvSpPr>
            <p:cNvPr id="8" name="Rectangle 7">
              <a:extLst>
                <a:ext uri="{FF2B5EF4-FFF2-40B4-BE49-F238E27FC236}">
                  <a16:creationId xmlns:a16="http://schemas.microsoft.com/office/drawing/2014/main" id="{CA22EE8C-B53E-2F4A-B9AA-58BA03EBEAD7}"/>
                </a:ext>
              </a:extLst>
            </p:cNvPr>
            <p:cNvSpPr/>
            <p:nvPr/>
          </p:nvSpPr>
          <p:spPr>
            <a:xfrm>
              <a:off x="655813" y="1786357"/>
              <a:ext cx="1368874" cy="1213641"/>
            </a:xfrm>
            <a:prstGeom prst="rect">
              <a:avLst/>
            </a:prstGeom>
            <a:solidFill>
              <a:srgbClr val="2363FB"/>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Proxima Nova" panose="02000506030000020004" pitchFamily="2" charset="0"/>
                  <a:cs typeface="Arial"/>
                </a:rPr>
                <a:t>QTD Sales Results</a:t>
              </a:r>
            </a:p>
          </p:txBody>
        </p:sp>
        <p:sp>
          <p:nvSpPr>
            <p:cNvPr id="9" name="Rectangle 8">
              <a:extLst>
                <a:ext uri="{FF2B5EF4-FFF2-40B4-BE49-F238E27FC236}">
                  <a16:creationId xmlns:a16="http://schemas.microsoft.com/office/drawing/2014/main" id="{DFBFF0F4-1D8B-F84A-B1FC-A71CC1012FB1}"/>
                </a:ext>
              </a:extLst>
            </p:cNvPr>
            <p:cNvSpPr/>
            <p:nvPr/>
          </p:nvSpPr>
          <p:spPr>
            <a:xfrm>
              <a:off x="655813" y="3220110"/>
              <a:ext cx="1368874" cy="1213641"/>
            </a:xfrm>
            <a:prstGeom prst="rect">
              <a:avLst/>
            </a:prstGeom>
            <a:solidFill>
              <a:srgbClr val="2363FB"/>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Proxima Nova" panose="02000506030000020004" pitchFamily="2" charset="0"/>
                  <a:cs typeface="Arial"/>
                </a:rPr>
                <a:t>Pipeline</a:t>
              </a:r>
            </a:p>
          </p:txBody>
        </p:sp>
        <p:sp>
          <p:nvSpPr>
            <p:cNvPr id="10" name="Rectangle 9">
              <a:extLst>
                <a:ext uri="{FF2B5EF4-FFF2-40B4-BE49-F238E27FC236}">
                  <a16:creationId xmlns:a16="http://schemas.microsoft.com/office/drawing/2014/main" id="{675D1202-8C71-3D46-8604-E755372385CC}"/>
                </a:ext>
              </a:extLst>
            </p:cNvPr>
            <p:cNvSpPr/>
            <p:nvPr/>
          </p:nvSpPr>
          <p:spPr>
            <a:xfrm>
              <a:off x="655813" y="4653862"/>
              <a:ext cx="1368874" cy="1213641"/>
            </a:xfrm>
            <a:prstGeom prst="rect">
              <a:avLst/>
            </a:prstGeom>
            <a:solidFill>
              <a:srgbClr val="2363FB"/>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Proxima Nova" panose="02000506030000020004" pitchFamily="2" charset="0"/>
                  <a:cs typeface="Arial"/>
                </a:rPr>
                <a:t>Org Updates</a:t>
              </a:r>
            </a:p>
          </p:txBody>
        </p:sp>
        <p:sp>
          <p:nvSpPr>
            <p:cNvPr id="11" name="Rectangle 10">
              <a:extLst>
                <a:ext uri="{FF2B5EF4-FFF2-40B4-BE49-F238E27FC236}">
                  <a16:creationId xmlns:a16="http://schemas.microsoft.com/office/drawing/2014/main" id="{D4C1A349-10C8-A648-89F3-6076A7C2DC01}"/>
                </a:ext>
              </a:extLst>
            </p:cNvPr>
            <p:cNvSpPr/>
            <p:nvPr/>
          </p:nvSpPr>
          <p:spPr>
            <a:xfrm>
              <a:off x="2303991" y="1786357"/>
              <a:ext cx="6247342" cy="1213641"/>
            </a:xfrm>
            <a:prstGeom prst="rect">
              <a:avLst/>
            </a:prstGeom>
            <a:solidFill>
              <a:schemeClr val="bg1">
                <a:lumMod val="8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dirty="0">
                  <a:solidFill>
                    <a:srgbClr val="000000"/>
                  </a:solidFill>
                  <a:latin typeface="Proxima Nova" panose="02000506030000020004" pitchFamily="2" charset="0"/>
                  <a:cs typeface="Arial"/>
                </a:rPr>
                <a:t>(Trend of note; e.g. X new deals / $N new $ACV from Y channel)</a:t>
              </a:r>
              <a:endParaRPr lang="en-US" dirty="0">
                <a:solidFill>
                  <a:schemeClr val="tx1">
                    <a:lumMod val="50000"/>
                    <a:lumOff val="50000"/>
                  </a:schemeClr>
                </a:solidFill>
                <a:latin typeface="Proxima Nova" panose="02000506030000020004" pitchFamily="2" charset="0"/>
                <a:cs typeface="Arial"/>
              </a:endParaRPr>
            </a:p>
            <a:p>
              <a:pPr marL="285750" indent="-285750">
                <a:buFont typeface="Arial"/>
                <a:buChar char="•"/>
              </a:pPr>
              <a:r>
                <a:rPr lang="en-US" dirty="0">
                  <a:solidFill>
                    <a:schemeClr val="tx1"/>
                  </a:solidFill>
                  <a:latin typeface="Proxima Nova" panose="02000506030000020004" pitchFamily="2" charset="0"/>
                  <a:cs typeface="Arial"/>
                </a:rPr>
                <a:t>(Trend of note; e.g. X customers from Y specific industry)</a:t>
              </a:r>
            </a:p>
            <a:p>
              <a:pPr marL="285750" indent="-285750">
                <a:buFont typeface="Arial"/>
                <a:buChar char="•"/>
              </a:pPr>
              <a:r>
                <a:rPr lang="en-US" dirty="0">
                  <a:solidFill>
                    <a:schemeClr val="tx1"/>
                  </a:solidFill>
                  <a:latin typeface="Proxima Nova" panose="02000506030000020004" pitchFamily="2" charset="0"/>
                  <a:cs typeface="Arial"/>
                </a:rPr>
                <a:t>Total: $300K total bookings in Q1 – 105% of goal</a:t>
              </a:r>
            </a:p>
          </p:txBody>
        </p:sp>
        <p:sp>
          <p:nvSpPr>
            <p:cNvPr id="12" name="Rectangle 11">
              <a:extLst>
                <a:ext uri="{FF2B5EF4-FFF2-40B4-BE49-F238E27FC236}">
                  <a16:creationId xmlns:a16="http://schemas.microsoft.com/office/drawing/2014/main" id="{29DB29C8-0400-2F42-B61A-5C08E721BB87}"/>
                </a:ext>
              </a:extLst>
            </p:cNvPr>
            <p:cNvSpPr/>
            <p:nvPr/>
          </p:nvSpPr>
          <p:spPr>
            <a:xfrm>
              <a:off x="2303991" y="3220110"/>
              <a:ext cx="6247342" cy="1213641"/>
            </a:xfrm>
            <a:prstGeom prst="rect">
              <a:avLst/>
            </a:prstGeom>
            <a:solidFill>
              <a:schemeClr val="bg1">
                <a:lumMod val="8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dirty="0">
                  <a:solidFill>
                    <a:srgbClr val="000000"/>
                  </a:solidFill>
                  <a:latin typeface="Proxima Nova" panose="02000506030000020004" pitchFamily="2" charset="0"/>
                  <a:cs typeface="Arial"/>
                </a:rPr>
                <a:t>(Trend of note; e.g. net new lead flow down </a:t>
              </a:r>
              <a:r>
                <a:rPr lang="en-US" dirty="0" err="1">
                  <a:solidFill>
                    <a:srgbClr val="000000"/>
                  </a:solidFill>
                  <a:latin typeface="Proxima Nova" panose="02000506030000020004" pitchFamily="2" charset="0"/>
                  <a:cs typeface="Arial"/>
                </a:rPr>
                <a:t>QoQ</a:t>
              </a:r>
              <a:r>
                <a:rPr lang="en-US" dirty="0">
                  <a:solidFill>
                    <a:srgbClr val="000000"/>
                  </a:solidFill>
                  <a:latin typeface="Proxima Nova" panose="02000506030000020004" pitchFamily="2" charset="0"/>
                  <a:cs typeface="Arial"/>
                </a:rPr>
                <a:t>)</a:t>
              </a:r>
              <a:endParaRPr lang="en-US" dirty="0">
                <a:solidFill>
                  <a:schemeClr val="tx1">
                    <a:lumMod val="50000"/>
                    <a:lumOff val="50000"/>
                  </a:schemeClr>
                </a:solidFill>
                <a:latin typeface="Proxima Nova" panose="02000506030000020004" pitchFamily="2" charset="0"/>
                <a:cs typeface="Arial"/>
              </a:endParaRPr>
            </a:p>
            <a:p>
              <a:pPr marL="285750" indent="-285750">
                <a:buFont typeface="Arial"/>
                <a:buChar char="•"/>
              </a:pPr>
              <a:r>
                <a:rPr lang="en-US" dirty="0">
                  <a:solidFill>
                    <a:schemeClr val="tx1"/>
                  </a:solidFill>
                  <a:latin typeface="Proxima Nova" panose="02000506030000020004" pitchFamily="2" charset="0"/>
                  <a:cs typeface="Arial"/>
                </a:rPr>
                <a:t>(Trend of note; e.g. total MQLs / opportunities strong despite lead flow)</a:t>
              </a:r>
            </a:p>
            <a:p>
              <a:pPr marL="285750" indent="-285750">
                <a:buFont typeface="Arial"/>
                <a:buChar char="•"/>
              </a:pPr>
              <a:r>
                <a:rPr lang="en-US" dirty="0">
                  <a:solidFill>
                    <a:schemeClr val="tx1"/>
                  </a:solidFill>
                  <a:latin typeface="Proxima Nova" panose="02000506030000020004" pitchFamily="2" charset="0"/>
                  <a:cs typeface="Arial"/>
                </a:rPr>
                <a:t>Focus is </a:t>
              </a:r>
            </a:p>
          </p:txBody>
        </p:sp>
        <p:sp>
          <p:nvSpPr>
            <p:cNvPr id="13" name="Rectangle 12">
              <a:extLst>
                <a:ext uri="{FF2B5EF4-FFF2-40B4-BE49-F238E27FC236}">
                  <a16:creationId xmlns:a16="http://schemas.microsoft.com/office/drawing/2014/main" id="{4B08C0E2-27D4-7C4C-9642-88D19FFDECAE}"/>
                </a:ext>
              </a:extLst>
            </p:cNvPr>
            <p:cNvSpPr/>
            <p:nvPr/>
          </p:nvSpPr>
          <p:spPr>
            <a:xfrm>
              <a:off x="2303991" y="4653862"/>
              <a:ext cx="6247342" cy="1213641"/>
            </a:xfrm>
            <a:prstGeom prst="rect">
              <a:avLst/>
            </a:prstGeom>
            <a:solidFill>
              <a:schemeClr val="bg1">
                <a:lumMod val="8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dirty="0">
                  <a:solidFill>
                    <a:srgbClr val="000000"/>
                  </a:solidFill>
                  <a:latin typeface="Proxima Nova" panose="02000506030000020004" pitchFamily="2" charset="0"/>
                  <a:cs typeface="Arial"/>
                </a:rPr>
                <a:t>(New hires, promotions, quota changes, process changes, etc.)</a:t>
              </a:r>
              <a:endParaRPr lang="en-US" dirty="0">
                <a:solidFill>
                  <a:schemeClr val="tx1"/>
                </a:solidFill>
                <a:latin typeface="Proxima Nova" panose="02000506030000020004" pitchFamily="2" charset="0"/>
                <a:cs typeface="Arial"/>
              </a:endParaRPr>
            </a:p>
          </p:txBody>
        </p:sp>
      </p:grpSp>
      <p:sp>
        <p:nvSpPr>
          <p:cNvPr id="14" name="Title 3">
            <a:extLst>
              <a:ext uri="{FF2B5EF4-FFF2-40B4-BE49-F238E27FC236}">
                <a16:creationId xmlns:a16="http://schemas.microsoft.com/office/drawing/2014/main" id="{6174EE37-E2F9-C346-9F67-AFFBD65EAF64}"/>
              </a:ext>
            </a:extLst>
          </p:cNvPr>
          <p:cNvSpPr txBox="1">
            <a:spLocks/>
          </p:cNvSpPr>
          <p:nvPr/>
        </p:nvSpPr>
        <p:spPr>
          <a:xfrm>
            <a:off x="817711" y="61513"/>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SALES DISCUSSION</a:t>
            </a:r>
          </a:p>
        </p:txBody>
      </p:sp>
      <p:cxnSp>
        <p:nvCxnSpPr>
          <p:cNvPr id="15" name="Straight Connector 14">
            <a:extLst>
              <a:ext uri="{FF2B5EF4-FFF2-40B4-BE49-F238E27FC236}">
                <a16:creationId xmlns:a16="http://schemas.microsoft.com/office/drawing/2014/main" id="{6D96E352-306F-1F4A-9F0C-CF6A28341775}"/>
              </a:ext>
            </a:extLst>
          </p:cNvPr>
          <p:cNvCxnSpPr/>
          <p:nvPr/>
        </p:nvCxnSpPr>
        <p:spPr>
          <a:xfrm>
            <a:off x="1748881" y="1085776"/>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218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CDFFCBC-98D2-4941-A105-60C36689771A}"/>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99D1594-3794-2C41-AEED-92EA865035F9}"/>
              </a:ext>
            </a:extLst>
          </p:cNvPr>
          <p:cNvPicPr>
            <a:picLocks noChangeAspect="1"/>
          </p:cNvPicPr>
          <p:nvPr/>
        </p:nvPicPr>
        <p:blipFill>
          <a:blip r:embed="rId2"/>
          <a:stretch>
            <a:fillRect/>
          </a:stretch>
        </p:blipFill>
        <p:spPr>
          <a:xfrm>
            <a:off x="3245005" y="1490311"/>
            <a:ext cx="6220129" cy="3594816"/>
          </a:xfrm>
          <a:prstGeom prst="rect">
            <a:avLst/>
          </a:prstGeom>
        </p:spPr>
      </p:pic>
      <p:sp>
        <p:nvSpPr>
          <p:cNvPr id="17" name="Rectangle 16">
            <a:extLst>
              <a:ext uri="{FF2B5EF4-FFF2-40B4-BE49-F238E27FC236}">
                <a16:creationId xmlns:a16="http://schemas.microsoft.com/office/drawing/2014/main" id="{ECAF764A-9110-744F-B1FB-8F4A424B8501}"/>
              </a:ext>
            </a:extLst>
          </p:cNvPr>
          <p:cNvSpPr/>
          <p:nvPr/>
        </p:nvSpPr>
        <p:spPr>
          <a:xfrm>
            <a:off x="3022125" y="2096978"/>
            <a:ext cx="1382889" cy="489185"/>
          </a:xfrm>
          <a:prstGeom prst="rect">
            <a:avLst/>
          </a:prstGeom>
          <a:solidFill>
            <a:srgbClr val="2363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Proxima Nova" panose="02000506030000020004" pitchFamily="2" charset="0"/>
                <a:cs typeface="Arial"/>
              </a:rPr>
              <a:t>Commentary</a:t>
            </a:r>
          </a:p>
          <a:p>
            <a:pPr algn="ctr"/>
            <a:r>
              <a:rPr lang="en-US" sz="1200" b="1" dirty="0">
                <a:latin typeface="Proxima Nova" panose="02000506030000020004" pitchFamily="2" charset="0"/>
                <a:cs typeface="Arial"/>
              </a:rPr>
              <a:t>as needed</a:t>
            </a:r>
          </a:p>
        </p:txBody>
      </p:sp>
      <p:sp>
        <p:nvSpPr>
          <p:cNvPr id="18" name="Rectangle 17">
            <a:extLst>
              <a:ext uri="{FF2B5EF4-FFF2-40B4-BE49-F238E27FC236}">
                <a16:creationId xmlns:a16="http://schemas.microsoft.com/office/drawing/2014/main" id="{BEF508BB-C6AB-094F-9801-8A242C206ACD}"/>
              </a:ext>
            </a:extLst>
          </p:cNvPr>
          <p:cNvSpPr/>
          <p:nvPr/>
        </p:nvSpPr>
        <p:spPr>
          <a:xfrm>
            <a:off x="6638623" y="1209852"/>
            <a:ext cx="1382889" cy="489185"/>
          </a:xfrm>
          <a:prstGeom prst="rect">
            <a:avLst/>
          </a:prstGeom>
          <a:solidFill>
            <a:srgbClr val="2363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Proxima Nova" panose="02000506030000020004" pitchFamily="2" charset="0"/>
                <a:cs typeface="Arial"/>
              </a:rPr>
              <a:t>Commentary</a:t>
            </a:r>
          </a:p>
          <a:p>
            <a:pPr algn="ctr"/>
            <a:r>
              <a:rPr lang="en-US" sz="1200" b="1" dirty="0">
                <a:latin typeface="Proxima Nova" panose="02000506030000020004" pitchFamily="2" charset="0"/>
                <a:cs typeface="Arial"/>
              </a:rPr>
              <a:t>as needed</a:t>
            </a:r>
          </a:p>
        </p:txBody>
      </p:sp>
      <p:cxnSp>
        <p:nvCxnSpPr>
          <p:cNvPr id="19" name="Straight Arrow Connector 18">
            <a:extLst>
              <a:ext uri="{FF2B5EF4-FFF2-40B4-BE49-F238E27FC236}">
                <a16:creationId xmlns:a16="http://schemas.microsoft.com/office/drawing/2014/main" id="{26632B00-CA97-2543-A679-16FA599D98B2}"/>
              </a:ext>
            </a:extLst>
          </p:cNvPr>
          <p:cNvCxnSpPr/>
          <p:nvPr/>
        </p:nvCxnSpPr>
        <p:spPr>
          <a:xfrm>
            <a:off x="3713570" y="2638778"/>
            <a:ext cx="396184" cy="1266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9F1310C5-5309-AD4D-8435-904554638EFF}"/>
              </a:ext>
            </a:extLst>
          </p:cNvPr>
          <p:cNvSpPr txBox="1"/>
          <p:nvPr/>
        </p:nvSpPr>
        <p:spPr>
          <a:xfrm>
            <a:off x="3563345" y="5709167"/>
            <a:ext cx="8021551" cy="830997"/>
          </a:xfrm>
          <a:prstGeom prst="rect">
            <a:avLst/>
          </a:prstGeom>
          <a:noFill/>
          <a:ln w="12700" cmpd="sng">
            <a:noFill/>
          </a:ln>
        </p:spPr>
        <p:txBody>
          <a:bodyPr wrap="square" rtlCol="0" anchor="ctr">
            <a:spAutoFit/>
          </a:bodyPr>
          <a:lstStyle/>
          <a:p>
            <a:pPr marL="285750" indent="-285750">
              <a:buFont typeface="Arial"/>
              <a:buChar char="•"/>
            </a:pPr>
            <a:r>
              <a:rPr lang="en-US" sz="1600" i="1" dirty="0">
                <a:latin typeface="Proxima Nova Light" panose="02000506030000020004" pitchFamily="2" charset="0"/>
                <a:cs typeface="Arial"/>
              </a:rPr>
              <a:t>High-level analysis of the data.</a:t>
            </a:r>
          </a:p>
          <a:p>
            <a:pPr marL="285750" indent="-285750">
              <a:buFont typeface="Arial"/>
              <a:buChar char="•"/>
            </a:pPr>
            <a:r>
              <a:rPr lang="en-US" sz="1600" i="1" dirty="0">
                <a:latin typeface="Proxima Nova Light" panose="02000506030000020004" pitchFamily="2" charset="0"/>
                <a:cs typeface="Arial"/>
              </a:rPr>
              <a:t>1-2 important things to know or discuss re: your creation of sales opportunities.</a:t>
            </a:r>
          </a:p>
          <a:p>
            <a:pPr marL="285750" indent="-285750">
              <a:buFont typeface="Arial"/>
              <a:buChar char="•"/>
            </a:pPr>
            <a:r>
              <a:rPr lang="en-US" sz="1600" i="1" dirty="0">
                <a:latin typeface="Proxima Nova Light" panose="02000506030000020004" pitchFamily="2" charset="0"/>
                <a:cs typeface="Arial"/>
              </a:rPr>
              <a:t>Upcoming action items/tests to discuss.</a:t>
            </a:r>
          </a:p>
        </p:txBody>
      </p:sp>
      <p:cxnSp>
        <p:nvCxnSpPr>
          <p:cNvPr id="21" name="Straight Arrow Connector 20">
            <a:extLst>
              <a:ext uri="{FF2B5EF4-FFF2-40B4-BE49-F238E27FC236}">
                <a16:creationId xmlns:a16="http://schemas.microsoft.com/office/drawing/2014/main" id="{41E976C5-6B7A-AB4D-988E-E2ECBE037666}"/>
              </a:ext>
            </a:extLst>
          </p:cNvPr>
          <p:cNvCxnSpPr>
            <a:cxnSpLocks/>
          </p:cNvCxnSpPr>
          <p:nvPr/>
        </p:nvCxnSpPr>
        <p:spPr>
          <a:xfrm>
            <a:off x="7627223" y="1742030"/>
            <a:ext cx="453476" cy="6670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78F7ADD-14B1-3046-8FE1-3FA489728AE4}"/>
              </a:ext>
            </a:extLst>
          </p:cNvPr>
          <p:cNvCxnSpPr/>
          <p:nvPr/>
        </p:nvCxnSpPr>
        <p:spPr>
          <a:xfrm flipH="1">
            <a:off x="6657495" y="1836067"/>
            <a:ext cx="425426" cy="5427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itle 3">
            <a:extLst>
              <a:ext uri="{FF2B5EF4-FFF2-40B4-BE49-F238E27FC236}">
                <a16:creationId xmlns:a16="http://schemas.microsoft.com/office/drawing/2014/main" id="{C53392A2-E4C8-2647-95D4-1FA5575C7DFB}"/>
              </a:ext>
            </a:extLst>
          </p:cNvPr>
          <p:cNvSpPr txBox="1">
            <a:spLocks/>
          </p:cNvSpPr>
          <p:nvPr/>
        </p:nvSpPr>
        <p:spPr>
          <a:xfrm>
            <a:off x="817711" y="61513"/>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SALES OPPORTUNITIES</a:t>
            </a:r>
          </a:p>
        </p:txBody>
      </p:sp>
      <p:cxnSp>
        <p:nvCxnSpPr>
          <p:cNvPr id="24" name="Straight Connector 23">
            <a:extLst>
              <a:ext uri="{FF2B5EF4-FFF2-40B4-BE49-F238E27FC236}">
                <a16:creationId xmlns:a16="http://schemas.microsoft.com/office/drawing/2014/main" id="{06AA3F7C-B485-EE4F-94CA-39BDCCF4B880}"/>
              </a:ext>
            </a:extLst>
          </p:cNvPr>
          <p:cNvCxnSpPr/>
          <p:nvPr/>
        </p:nvCxnSpPr>
        <p:spPr>
          <a:xfrm>
            <a:off x="1748881" y="1085776"/>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6F104EB-E161-EC4F-ADF2-195422CFCF62}"/>
              </a:ext>
            </a:extLst>
          </p:cNvPr>
          <p:cNvSpPr/>
          <p:nvPr/>
        </p:nvSpPr>
        <p:spPr>
          <a:xfrm>
            <a:off x="1778286" y="5848105"/>
            <a:ext cx="898003" cy="523220"/>
          </a:xfrm>
          <a:prstGeom prst="rect">
            <a:avLst/>
          </a:prstGeom>
        </p:spPr>
        <p:txBody>
          <a:bodyPr wrap="none">
            <a:spAutoFit/>
          </a:bodyPr>
          <a:lstStyle/>
          <a:p>
            <a:r>
              <a:rPr lang="en-US" sz="2800" b="1" dirty="0">
                <a:solidFill>
                  <a:srgbClr val="2363FB"/>
                </a:solidFill>
                <a:latin typeface="Proxima Nova" panose="02000506030000020004" pitchFamily="2" charset="0"/>
                <a:cs typeface="Arial"/>
              </a:rPr>
              <a:t>T I P</a:t>
            </a:r>
            <a:endParaRPr lang="en-US" sz="2800" dirty="0"/>
          </a:p>
        </p:txBody>
      </p:sp>
      <p:pic>
        <p:nvPicPr>
          <p:cNvPr id="29" name="Picture 28">
            <a:extLst>
              <a:ext uri="{FF2B5EF4-FFF2-40B4-BE49-F238E27FC236}">
                <a16:creationId xmlns:a16="http://schemas.microsoft.com/office/drawing/2014/main" id="{0DF772F1-13B3-C440-AF7D-DB98FE8DAAE5}"/>
              </a:ext>
            </a:extLst>
          </p:cNvPr>
          <p:cNvPicPr>
            <a:picLocks noChangeAspect="1"/>
          </p:cNvPicPr>
          <p:nvPr/>
        </p:nvPicPr>
        <p:blipFill>
          <a:blip r:embed="rId3"/>
          <a:stretch>
            <a:fillRect/>
          </a:stretch>
        </p:blipFill>
        <p:spPr>
          <a:xfrm>
            <a:off x="607104" y="5536355"/>
            <a:ext cx="898003" cy="1122504"/>
          </a:xfrm>
          <a:prstGeom prst="rect">
            <a:avLst/>
          </a:prstGeom>
        </p:spPr>
      </p:pic>
    </p:spTree>
    <p:extLst>
      <p:ext uri="{BB962C8B-B14F-4D97-AF65-F5344CB8AC3E}">
        <p14:creationId xmlns:p14="http://schemas.microsoft.com/office/powerpoint/2010/main" val="3729147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2151A86-DF00-0C4D-9DA7-C9AE76A92516}"/>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91AA197-7A84-0248-BAFB-7387C899C928}"/>
              </a:ext>
            </a:extLst>
          </p:cNvPr>
          <p:cNvSpPr/>
          <p:nvPr/>
        </p:nvSpPr>
        <p:spPr>
          <a:xfrm>
            <a:off x="1778286" y="5848105"/>
            <a:ext cx="898003" cy="523220"/>
          </a:xfrm>
          <a:prstGeom prst="rect">
            <a:avLst/>
          </a:prstGeom>
        </p:spPr>
        <p:txBody>
          <a:bodyPr wrap="none">
            <a:spAutoFit/>
          </a:bodyPr>
          <a:lstStyle/>
          <a:p>
            <a:r>
              <a:rPr lang="en-US" sz="2800" b="1" dirty="0">
                <a:solidFill>
                  <a:srgbClr val="2363FB"/>
                </a:solidFill>
                <a:latin typeface="Proxima Nova" panose="02000506030000020004" pitchFamily="2" charset="0"/>
                <a:cs typeface="Arial"/>
              </a:rPr>
              <a:t>T I P</a:t>
            </a:r>
            <a:endParaRPr lang="en-US" sz="2800" dirty="0"/>
          </a:p>
        </p:txBody>
      </p:sp>
      <p:pic>
        <p:nvPicPr>
          <p:cNvPr id="25" name="Picture 24">
            <a:extLst>
              <a:ext uri="{FF2B5EF4-FFF2-40B4-BE49-F238E27FC236}">
                <a16:creationId xmlns:a16="http://schemas.microsoft.com/office/drawing/2014/main" id="{B2E18DA7-7DE0-9840-AD78-F67C16DACFC9}"/>
              </a:ext>
            </a:extLst>
          </p:cNvPr>
          <p:cNvPicPr>
            <a:picLocks noChangeAspect="1"/>
          </p:cNvPicPr>
          <p:nvPr/>
        </p:nvPicPr>
        <p:blipFill>
          <a:blip r:embed="rId2"/>
          <a:stretch>
            <a:fillRect/>
          </a:stretch>
        </p:blipFill>
        <p:spPr>
          <a:xfrm>
            <a:off x="607104" y="5536355"/>
            <a:ext cx="898003" cy="1122504"/>
          </a:xfrm>
          <a:prstGeom prst="rect">
            <a:avLst/>
          </a:prstGeom>
        </p:spPr>
      </p:pic>
      <p:sp>
        <p:nvSpPr>
          <p:cNvPr id="4" name="TextBox 3">
            <a:extLst>
              <a:ext uri="{FF2B5EF4-FFF2-40B4-BE49-F238E27FC236}">
                <a16:creationId xmlns:a16="http://schemas.microsoft.com/office/drawing/2014/main" id="{56C7D19B-2AAB-CD4F-8B74-BE41D24DB045}"/>
              </a:ext>
            </a:extLst>
          </p:cNvPr>
          <p:cNvSpPr txBox="1"/>
          <p:nvPr/>
        </p:nvSpPr>
        <p:spPr>
          <a:xfrm>
            <a:off x="52915" y="42332"/>
            <a:ext cx="1827093" cy="646331"/>
          </a:xfrm>
          <a:prstGeom prst="rect">
            <a:avLst/>
          </a:prstGeom>
          <a:noFill/>
        </p:spPr>
        <p:txBody>
          <a:bodyPr wrap="none" rtlCol="0">
            <a:spAutoFit/>
          </a:bodyPr>
          <a:lstStyle/>
          <a:p>
            <a:r>
              <a:rPr lang="en-US" dirty="0">
                <a:solidFill>
                  <a:schemeClr val="bg1"/>
                </a:solidFill>
                <a:latin typeface="Arial"/>
                <a:cs typeface="Arial"/>
              </a:rPr>
              <a:t>Template 1 of 2:</a:t>
            </a:r>
          </a:p>
          <a:p>
            <a:r>
              <a:rPr lang="en-US" dirty="0">
                <a:solidFill>
                  <a:schemeClr val="bg1"/>
                </a:solidFill>
                <a:latin typeface="Arial"/>
                <a:cs typeface="Arial"/>
              </a:rPr>
              <a:t>Full Slide Deck</a:t>
            </a:r>
          </a:p>
        </p:txBody>
      </p:sp>
      <p:sp>
        <p:nvSpPr>
          <p:cNvPr id="12" name="TextBox 11">
            <a:extLst>
              <a:ext uri="{FF2B5EF4-FFF2-40B4-BE49-F238E27FC236}">
                <a16:creationId xmlns:a16="http://schemas.microsoft.com/office/drawing/2014/main" id="{47167639-524E-8C47-9B3F-2283694B8595}"/>
              </a:ext>
            </a:extLst>
          </p:cNvPr>
          <p:cNvSpPr txBox="1"/>
          <p:nvPr/>
        </p:nvSpPr>
        <p:spPr>
          <a:xfrm>
            <a:off x="3567079" y="5697200"/>
            <a:ext cx="6846635" cy="830997"/>
          </a:xfrm>
          <a:prstGeom prst="rect">
            <a:avLst/>
          </a:prstGeom>
          <a:noFill/>
          <a:ln w="12700" cmpd="sng">
            <a:noFill/>
          </a:ln>
        </p:spPr>
        <p:txBody>
          <a:bodyPr wrap="square" rtlCol="0" anchor="ctr">
            <a:spAutoFit/>
          </a:bodyPr>
          <a:lstStyle/>
          <a:p>
            <a:pPr marL="285750" indent="-285750">
              <a:buFont typeface="Arial"/>
              <a:buChar char="•"/>
            </a:pPr>
            <a:r>
              <a:rPr lang="en-US" sz="1600" i="1" dirty="0">
                <a:latin typeface="Proxima Nova Light" panose="02000506030000020004" pitchFamily="2" charset="0"/>
                <a:cs typeface="Arial"/>
              </a:rPr>
              <a:t>High-level analysis of the data.</a:t>
            </a:r>
          </a:p>
          <a:p>
            <a:pPr marL="285750" indent="-285750">
              <a:buFont typeface="Arial"/>
              <a:buChar char="•"/>
            </a:pPr>
            <a:r>
              <a:rPr lang="en-US" sz="1600" i="1" dirty="0">
                <a:latin typeface="Proxima Nova Light" panose="02000506030000020004" pitchFamily="2" charset="0"/>
                <a:cs typeface="Arial"/>
              </a:rPr>
              <a:t>1-2 important things to know or discuss re: your top-of-funnel marketing.</a:t>
            </a:r>
          </a:p>
          <a:p>
            <a:pPr marL="285750" indent="-285750">
              <a:buFont typeface="Arial"/>
              <a:buChar char="•"/>
            </a:pPr>
            <a:r>
              <a:rPr lang="en-US" sz="1600" i="1" dirty="0">
                <a:latin typeface="Proxima Nova Light" panose="02000506030000020004" pitchFamily="2" charset="0"/>
                <a:cs typeface="Arial"/>
              </a:rPr>
              <a:t>Upcoming action items/tests to discuss.</a:t>
            </a:r>
          </a:p>
        </p:txBody>
      </p:sp>
      <p:grpSp>
        <p:nvGrpSpPr>
          <p:cNvPr id="27" name="Group 26">
            <a:extLst>
              <a:ext uri="{FF2B5EF4-FFF2-40B4-BE49-F238E27FC236}">
                <a16:creationId xmlns:a16="http://schemas.microsoft.com/office/drawing/2014/main" id="{33E7CFB9-D562-F841-926B-3957EDD00A18}"/>
              </a:ext>
            </a:extLst>
          </p:cNvPr>
          <p:cNvGrpSpPr/>
          <p:nvPr/>
        </p:nvGrpSpPr>
        <p:grpSpPr>
          <a:xfrm>
            <a:off x="3133255" y="1327315"/>
            <a:ext cx="6322980" cy="3743178"/>
            <a:chOff x="3133254" y="1327314"/>
            <a:chExt cx="7148183" cy="4231695"/>
          </a:xfrm>
        </p:grpSpPr>
        <p:sp>
          <p:nvSpPr>
            <p:cNvPr id="8" name="Rectangle 7">
              <a:extLst>
                <a:ext uri="{FF2B5EF4-FFF2-40B4-BE49-F238E27FC236}">
                  <a16:creationId xmlns:a16="http://schemas.microsoft.com/office/drawing/2014/main" id="{B79E3E73-C749-E044-B9CD-2F289B00E0C6}"/>
                </a:ext>
              </a:extLst>
            </p:cNvPr>
            <p:cNvSpPr/>
            <p:nvPr/>
          </p:nvSpPr>
          <p:spPr>
            <a:xfrm>
              <a:off x="3133254" y="1540547"/>
              <a:ext cx="3945546" cy="716216"/>
            </a:xfrm>
            <a:prstGeom prst="rect">
              <a:avLst/>
            </a:prstGeom>
            <a:solidFill>
              <a:srgbClr val="25459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Proxima Nova Semibold" panose="02000506030000020004" pitchFamily="2" charset="0"/>
                  <a:cs typeface="Arial"/>
                </a:rPr>
                <a:t>Overall Site Traffic</a:t>
              </a:r>
            </a:p>
          </p:txBody>
        </p:sp>
        <p:grpSp>
          <p:nvGrpSpPr>
            <p:cNvPr id="26" name="Group 25">
              <a:extLst>
                <a:ext uri="{FF2B5EF4-FFF2-40B4-BE49-F238E27FC236}">
                  <a16:creationId xmlns:a16="http://schemas.microsoft.com/office/drawing/2014/main" id="{9079BF06-ECD2-354B-A8D4-45FCE781E957}"/>
                </a:ext>
              </a:extLst>
            </p:cNvPr>
            <p:cNvGrpSpPr/>
            <p:nvPr/>
          </p:nvGrpSpPr>
          <p:grpSpPr>
            <a:xfrm>
              <a:off x="3623696" y="1327314"/>
              <a:ext cx="6657741" cy="4231695"/>
              <a:chOff x="690925" y="1687156"/>
              <a:chExt cx="6657741" cy="4231695"/>
            </a:xfrm>
          </p:grpSpPr>
          <p:sp>
            <p:nvSpPr>
              <p:cNvPr id="9" name="Rectangle 8">
                <a:extLst>
                  <a:ext uri="{FF2B5EF4-FFF2-40B4-BE49-F238E27FC236}">
                    <a16:creationId xmlns:a16="http://schemas.microsoft.com/office/drawing/2014/main" id="{135FD391-D609-614C-B3E1-19BD228944AF}"/>
                  </a:ext>
                </a:extLst>
              </p:cNvPr>
              <p:cNvSpPr/>
              <p:nvPr/>
            </p:nvSpPr>
            <p:spPr>
              <a:xfrm>
                <a:off x="690925" y="2898045"/>
                <a:ext cx="3260782" cy="716216"/>
              </a:xfrm>
              <a:prstGeom prst="rect">
                <a:avLst/>
              </a:prstGeom>
              <a:solidFill>
                <a:srgbClr val="2C55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Proxima Nova Semibold" panose="02000506030000020004" pitchFamily="2" charset="0"/>
                    <a:cs typeface="Arial"/>
                  </a:rPr>
                  <a:t>Leads Captured</a:t>
                </a:r>
              </a:p>
            </p:txBody>
          </p:sp>
          <p:sp>
            <p:nvSpPr>
              <p:cNvPr id="10" name="Rectangle 9">
                <a:extLst>
                  <a:ext uri="{FF2B5EF4-FFF2-40B4-BE49-F238E27FC236}">
                    <a16:creationId xmlns:a16="http://schemas.microsoft.com/office/drawing/2014/main" id="{2DEF4D6F-C12D-B84A-9ECA-CD2F48C9510D}"/>
                  </a:ext>
                </a:extLst>
              </p:cNvPr>
              <p:cNvSpPr/>
              <p:nvPr/>
            </p:nvSpPr>
            <p:spPr>
              <a:xfrm>
                <a:off x="973886" y="3999901"/>
                <a:ext cx="2694861" cy="716216"/>
              </a:xfrm>
              <a:prstGeom prst="rect">
                <a:avLst/>
              </a:prstGeom>
              <a:solidFill>
                <a:srgbClr val="315F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Proxima Nova Semibold" panose="02000506030000020004" pitchFamily="2" charset="0"/>
                    <a:cs typeface="Arial"/>
                  </a:rPr>
                  <a:t>Leads-to-MQL</a:t>
                </a:r>
              </a:p>
            </p:txBody>
          </p:sp>
          <p:sp>
            <p:nvSpPr>
              <p:cNvPr id="11" name="Rectangle 10">
                <a:extLst>
                  <a:ext uri="{FF2B5EF4-FFF2-40B4-BE49-F238E27FC236}">
                    <a16:creationId xmlns:a16="http://schemas.microsoft.com/office/drawing/2014/main" id="{6558FED5-6F9A-2448-A527-A510ADDEC1C6}"/>
                  </a:ext>
                </a:extLst>
              </p:cNvPr>
              <p:cNvSpPr/>
              <p:nvPr/>
            </p:nvSpPr>
            <p:spPr>
              <a:xfrm>
                <a:off x="1207737" y="5101757"/>
                <a:ext cx="2227158" cy="716216"/>
              </a:xfrm>
              <a:prstGeom prst="rect">
                <a:avLst/>
              </a:prstGeom>
              <a:solidFill>
                <a:srgbClr val="396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Proxima Nova Semibold" panose="02000506030000020004" pitchFamily="2" charset="0"/>
                    <a:cs typeface="Arial"/>
                  </a:rPr>
                  <a:t>MQL-to-SQL</a:t>
                </a:r>
              </a:p>
            </p:txBody>
          </p:sp>
          <p:sp>
            <p:nvSpPr>
              <p:cNvPr id="13" name="Title 3">
                <a:extLst>
                  <a:ext uri="{FF2B5EF4-FFF2-40B4-BE49-F238E27FC236}">
                    <a16:creationId xmlns:a16="http://schemas.microsoft.com/office/drawing/2014/main" id="{B12A47EF-931A-304C-91AE-2447EF459205}"/>
                  </a:ext>
                </a:extLst>
              </p:cNvPr>
              <p:cNvSpPr txBox="1">
                <a:spLocks/>
              </p:cNvSpPr>
              <p:nvPr/>
            </p:nvSpPr>
            <p:spPr>
              <a:xfrm>
                <a:off x="4318279" y="1687156"/>
                <a:ext cx="348969"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r>
                  <a:rPr lang="en-US" sz="2400" dirty="0">
                    <a:solidFill>
                      <a:srgbClr val="FF0000"/>
                    </a:solidFill>
                    <a:latin typeface="Proxima Nova Semibold" panose="02000506030000020004" pitchFamily="2" charset="0"/>
                    <a:cs typeface="Arial"/>
                  </a:rPr>
                  <a:t>N</a:t>
                </a:r>
              </a:p>
            </p:txBody>
          </p:sp>
          <p:sp>
            <p:nvSpPr>
              <p:cNvPr id="14" name="Title 3">
                <a:extLst>
                  <a:ext uri="{FF2B5EF4-FFF2-40B4-BE49-F238E27FC236}">
                    <a16:creationId xmlns:a16="http://schemas.microsoft.com/office/drawing/2014/main" id="{8322F9DA-DFE7-AC4C-8313-4B198747DEE5}"/>
                  </a:ext>
                </a:extLst>
              </p:cNvPr>
              <p:cNvSpPr txBox="1">
                <a:spLocks/>
              </p:cNvSpPr>
              <p:nvPr/>
            </p:nvSpPr>
            <p:spPr>
              <a:xfrm>
                <a:off x="3987992" y="2821084"/>
                <a:ext cx="538239"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r>
                  <a:rPr lang="en-US" sz="2400" dirty="0">
                    <a:solidFill>
                      <a:srgbClr val="FF0000"/>
                    </a:solidFill>
                    <a:latin typeface="Proxima Nova Semibold" panose="02000506030000020004" pitchFamily="2" charset="0"/>
                    <a:cs typeface="Arial"/>
                  </a:rPr>
                  <a:t>N</a:t>
                </a:r>
              </a:p>
            </p:txBody>
          </p:sp>
          <p:sp>
            <p:nvSpPr>
              <p:cNvPr id="15" name="Title 3">
                <a:extLst>
                  <a:ext uri="{FF2B5EF4-FFF2-40B4-BE49-F238E27FC236}">
                    <a16:creationId xmlns:a16="http://schemas.microsoft.com/office/drawing/2014/main" id="{CFA90B87-E579-F949-856D-A078BEB73B41}"/>
                  </a:ext>
                </a:extLst>
              </p:cNvPr>
              <p:cNvSpPr txBox="1">
                <a:spLocks/>
              </p:cNvSpPr>
              <p:nvPr/>
            </p:nvSpPr>
            <p:spPr>
              <a:xfrm>
                <a:off x="3684055" y="3917337"/>
                <a:ext cx="63422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r>
                  <a:rPr lang="en-US" sz="2400" dirty="0">
                    <a:solidFill>
                      <a:srgbClr val="008000"/>
                    </a:solidFill>
                    <a:latin typeface="Proxima Nova Semibold" panose="02000506030000020004" pitchFamily="2" charset="0"/>
                    <a:cs typeface="Arial"/>
                  </a:rPr>
                  <a:t>N</a:t>
                </a:r>
              </a:p>
            </p:txBody>
          </p:sp>
          <p:sp>
            <p:nvSpPr>
              <p:cNvPr id="16" name="Title 3">
                <a:extLst>
                  <a:ext uri="{FF2B5EF4-FFF2-40B4-BE49-F238E27FC236}">
                    <a16:creationId xmlns:a16="http://schemas.microsoft.com/office/drawing/2014/main" id="{A7454E37-3E47-9B43-AD3E-C0CD5157D197}"/>
                  </a:ext>
                </a:extLst>
              </p:cNvPr>
              <p:cNvSpPr txBox="1">
                <a:spLocks/>
              </p:cNvSpPr>
              <p:nvPr/>
            </p:nvSpPr>
            <p:spPr>
              <a:xfrm>
                <a:off x="3434896" y="5031853"/>
                <a:ext cx="883384"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r>
                  <a:rPr lang="en-US" sz="2400" dirty="0">
                    <a:solidFill>
                      <a:srgbClr val="008000"/>
                    </a:solidFill>
                    <a:latin typeface="Proxima Nova Semibold" panose="02000506030000020004" pitchFamily="2" charset="0"/>
                    <a:cs typeface="Arial"/>
                  </a:rPr>
                  <a:t>N</a:t>
                </a:r>
              </a:p>
            </p:txBody>
          </p:sp>
          <p:sp>
            <p:nvSpPr>
              <p:cNvPr id="17" name="Rectangle 16">
                <a:extLst>
                  <a:ext uri="{FF2B5EF4-FFF2-40B4-BE49-F238E27FC236}">
                    <a16:creationId xmlns:a16="http://schemas.microsoft.com/office/drawing/2014/main" id="{805FC6BC-16CF-6548-B2C2-ECF1A5759417}"/>
                  </a:ext>
                </a:extLst>
              </p:cNvPr>
              <p:cNvSpPr/>
              <p:nvPr/>
            </p:nvSpPr>
            <p:spPr>
              <a:xfrm>
                <a:off x="5965777" y="1914407"/>
                <a:ext cx="1382889" cy="489185"/>
              </a:xfrm>
              <a:prstGeom prst="rect">
                <a:avLst/>
              </a:prstGeom>
              <a:solidFill>
                <a:srgbClr val="2363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Proxima Nova Semibold" panose="02000506030000020004" pitchFamily="2" charset="0"/>
                    <a:cs typeface="Arial"/>
                  </a:rPr>
                  <a:t>Commentary</a:t>
                </a:r>
              </a:p>
              <a:p>
                <a:pPr algn="ctr"/>
                <a:r>
                  <a:rPr lang="en-US" sz="1200" b="1" dirty="0">
                    <a:latin typeface="Proxima Nova Semibold" panose="02000506030000020004" pitchFamily="2" charset="0"/>
                    <a:cs typeface="Arial"/>
                  </a:rPr>
                  <a:t>as needed</a:t>
                </a:r>
              </a:p>
            </p:txBody>
          </p:sp>
          <p:cxnSp>
            <p:nvCxnSpPr>
              <p:cNvPr id="18" name="Straight Arrow Connector 17">
                <a:extLst>
                  <a:ext uri="{FF2B5EF4-FFF2-40B4-BE49-F238E27FC236}">
                    <a16:creationId xmlns:a16="http://schemas.microsoft.com/office/drawing/2014/main" id="{5C4B5DB4-5B4E-6E42-A0DD-70767B9007A2}"/>
                  </a:ext>
                </a:extLst>
              </p:cNvPr>
              <p:cNvCxnSpPr/>
              <p:nvPr/>
            </p:nvCxnSpPr>
            <p:spPr>
              <a:xfrm flipH="1">
                <a:off x="4839498" y="2159000"/>
                <a:ext cx="9319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1AF6159D-4520-EB4C-8E3F-66640B49A990}"/>
                  </a:ext>
                </a:extLst>
              </p:cNvPr>
              <p:cNvSpPr/>
              <p:nvPr/>
            </p:nvSpPr>
            <p:spPr>
              <a:xfrm>
                <a:off x="5652510" y="3012251"/>
                <a:ext cx="1382889" cy="489185"/>
              </a:xfrm>
              <a:prstGeom prst="rect">
                <a:avLst/>
              </a:prstGeom>
              <a:solidFill>
                <a:srgbClr val="2363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Proxima Nova Semibold" panose="02000506030000020004" pitchFamily="2" charset="0"/>
                    <a:cs typeface="Arial"/>
                  </a:rPr>
                  <a:t>Commentary</a:t>
                </a:r>
              </a:p>
              <a:p>
                <a:pPr algn="ctr"/>
                <a:r>
                  <a:rPr lang="en-US" sz="1200" b="1" dirty="0">
                    <a:latin typeface="Proxima Nova Semibold" panose="02000506030000020004" pitchFamily="2" charset="0"/>
                    <a:cs typeface="Arial"/>
                  </a:rPr>
                  <a:t>as needed</a:t>
                </a:r>
              </a:p>
            </p:txBody>
          </p:sp>
          <p:cxnSp>
            <p:nvCxnSpPr>
              <p:cNvPr id="20" name="Straight Arrow Connector 19">
                <a:extLst>
                  <a:ext uri="{FF2B5EF4-FFF2-40B4-BE49-F238E27FC236}">
                    <a16:creationId xmlns:a16="http://schemas.microsoft.com/office/drawing/2014/main" id="{B5E4BC6B-1EDE-6B4F-9F9A-D5F41A3A5DCB}"/>
                  </a:ext>
                </a:extLst>
              </p:cNvPr>
              <p:cNvCxnSpPr/>
              <p:nvPr/>
            </p:nvCxnSpPr>
            <p:spPr>
              <a:xfrm flipH="1">
                <a:off x="4526231" y="3256844"/>
                <a:ext cx="9319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21" name="Title 3">
            <a:extLst>
              <a:ext uri="{FF2B5EF4-FFF2-40B4-BE49-F238E27FC236}">
                <a16:creationId xmlns:a16="http://schemas.microsoft.com/office/drawing/2014/main" id="{67390DF1-850D-C446-A363-779C575A682A}"/>
              </a:ext>
            </a:extLst>
          </p:cNvPr>
          <p:cNvSpPr txBox="1">
            <a:spLocks/>
          </p:cNvSpPr>
          <p:nvPr/>
        </p:nvSpPr>
        <p:spPr>
          <a:xfrm>
            <a:off x="817711" y="61513"/>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MARKETING FUNNEL</a:t>
            </a:r>
          </a:p>
        </p:txBody>
      </p:sp>
      <p:cxnSp>
        <p:nvCxnSpPr>
          <p:cNvPr id="22" name="Straight Connector 21">
            <a:extLst>
              <a:ext uri="{FF2B5EF4-FFF2-40B4-BE49-F238E27FC236}">
                <a16:creationId xmlns:a16="http://schemas.microsoft.com/office/drawing/2014/main" id="{36340ABD-86B2-C041-9270-3F1EC7ECDEB3}"/>
              </a:ext>
            </a:extLst>
          </p:cNvPr>
          <p:cNvCxnSpPr/>
          <p:nvPr/>
        </p:nvCxnSpPr>
        <p:spPr>
          <a:xfrm>
            <a:off x="1748881" y="1085776"/>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78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B26919E-46E2-4B48-B2CD-7E8D5EB824B8}"/>
              </a:ext>
            </a:extLst>
          </p:cNvPr>
          <p:cNvGrpSpPr/>
          <p:nvPr/>
        </p:nvGrpSpPr>
        <p:grpSpPr>
          <a:xfrm>
            <a:off x="3144114" y="1719450"/>
            <a:ext cx="5903768" cy="3086726"/>
            <a:chOff x="655813" y="1786357"/>
            <a:chExt cx="4825862" cy="4081146"/>
          </a:xfrm>
        </p:grpSpPr>
        <p:sp>
          <p:nvSpPr>
            <p:cNvPr id="7" name="Rectangle 6">
              <a:extLst>
                <a:ext uri="{FF2B5EF4-FFF2-40B4-BE49-F238E27FC236}">
                  <a16:creationId xmlns:a16="http://schemas.microsoft.com/office/drawing/2014/main" id="{D7357E9E-8382-184E-970C-8BDA7B75C10C}"/>
                </a:ext>
              </a:extLst>
            </p:cNvPr>
            <p:cNvSpPr/>
            <p:nvPr/>
          </p:nvSpPr>
          <p:spPr>
            <a:xfrm>
              <a:off x="655813" y="1786357"/>
              <a:ext cx="1368874" cy="1213641"/>
            </a:xfrm>
            <a:prstGeom prst="rect">
              <a:avLst/>
            </a:prstGeom>
            <a:solidFill>
              <a:srgbClr val="2363FB"/>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latin typeface="Proxima Nova" panose="02000506030000020004" pitchFamily="2" charset="0"/>
                  <a:cs typeface="Arial"/>
                </a:rPr>
                <a:t>Marketing</a:t>
              </a:r>
            </a:p>
          </p:txBody>
        </p:sp>
        <p:sp>
          <p:nvSpPr>
            <p:cNvPr id="8" name="Rectangle 7">
              <a:extLst>
                <a:ext uri="{FF2B5EF4-FFF2-40B4-BE49-F238E27FC236}">
                  <a16:creationId xmlns:a16="http://schemas.microsoft.com/office/drawing/2014/main" id="{EACCC131-6FC2-284D-B367-41AC7B1DABB3}"/>
                </a:ext>
              </a:extLst>
            </p:cNvPr>
            <p:cNvSpPr/>
            <p:nvPr/>
          </p:nvSpPr>
          <p:spPr>
            <a:xfrm>
              <a:off x="655813" y="3220110"/>
              <a:ext cx="1368874" cy="1213641"/>
            </a:xfrm>
            <a:prstGeom prst="rect">
              <a:avLst/>
            </a:prstGeom>
            <a:solidFill>
              <a:srgbClr val="2363FB"/>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latin typeface="Proxima Nova" panose="02000506030000020004" pitchFamily="2" charset="0"/>
                  <a:cs typeface="Arial"/>
                </a:rPr>
                <a:t>Sales</a:t>
              </a:r>
            </a:p>
          </p:txBody>
        </p:sp>
        <p:sp>
          <p:nvSpPr>
            <p:cNvPr id="9" name="Rectangle 8">
              <a:extLst>
                <a:ext uri="{FF2B5EF4-FFF2-40B4-BE49-F238E27FC236}">
                  <a16:creationId xmlns:a16="http://schemas.microsoft.com/office/drawing/2014/main" id="{14E0AEBA-CA04-F748-BB45-FD6473E35B38}"/>
                </a:ext>
              </a:extLst>
            </p:cNvPr>
            <p:cNvSpPr/>
            <p:nvPr/>
          </p:nvSpPr>
          <p:spPr>
            <a:xfrm>
              <a:off x="655813" y="4653862"/>
              <a:ext cx="1368874" cy="1213641"/>
            </a:xfrm>
            <a:prstGeom prst="rect">
              <a:avLst/>
            </a:prstGeom>
            <a:solidFill>
              <a:srgbClr val="2363FB"/>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latin typeface="Proxima Nova" panose="02000506030000020004" pitchFamily="2" charset="0"/>
                  <a:cs typeface="Arial"/>
                </a:rPr>
                <a:t>Product</a:t>
              </a:r>
            </a:p>
          </p:txBody>
        </p:sp>
        <p:sp>
          <p:nvSpPr>
            <p:cNvPr id="10" name="Rectangle 9">
              <a:extLst>
                <a:ext uri="{FF2B5EF4-FFF2-40B4-BE49-F238E27FC236}">
                  <a16:creationId xmlns:a16="http://schemas.microsoft.com/office/drawing/2014/main" id="{8F033926-DDE7-4347-B2D2-96A1C1D497B0}"/>
                </a:ext>
              </a:extLst>
            </p:cNvPr>
            <p:cNvSpPr/>
            <p:nvPr/>
          </p:nvSpPr>
          <p:spPr>
            <a:xfrm>
              <a:off x="2303991" y="1786357"/>
              <a:ext cx="3177684" cy="1213641"/>
            </a:xfrm>
            <a:prstGeom prst="rect">
              <a:avLst/>
            </a:prstGeom>
            <a:solidFill>
              <a:schemeClr val="bg1">
                <a:lumMod val="8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r>
                <a:rPr lang="en-US" dirty="0">
                  <a:solidFill>
                    <a:srgbClr val="000000"/>
                  </a:solidFill>
                  <a:latin typeface="Proxima Nova" panose="02000506030000020004" pitchFamily="2" charset="0"/>
                  <a:cs typeface="Arial"/>
                </a:rPr>
                <a:t>Update</a:t>
              </a:r>
              <a:r>
                <a:rPr lang="en-US" dirty="0">
                  <a:solidFill>
                    <a:schemeClr val="tx1"/>
                  </a:solidFill>
                  <a:latin typeface="Proxima Nova" panose="02000506030000020004" pitchFamily="2" charset="0"/>
                  <a:cs typeface="Arial"/>
                </a:rPr>
                <a:t> / Win / Concern</a:t>
              </a:r>
            </a:p>
            <a:p>
              <a:pPr marL="285750" indent="-285750" algn="ctr">
                <a:buFont typeface="Arial"/>
                <a:buChar char="•"/>
              </a:pPr>
              <a:r>
                <a:rPr lang="en-US" dirty="0">
                  <a:solidFill>
                    <a:srgbClr val="000000"/>
                  </a:solidFill>
                  <a:latin typeface="Proxima Nova" panose="02000506030000020004" pitchFamily="2" charset="0"/>
                  <a:cs typeface="Arial"/>
                </a:rPr>
                <a:t>Update</a:t>
              </a:r>
              <a:r>
                <a:rPr lang="en-US" dirty="0">
                  <a:solidFill>
                    <a:schemeClr val="tx1"/>
                  </a:solidFill>
                  <a:latin typeface="Proxima Nova" panose="02000506030000020004" pitchFamily="2" charset="0"/>
                  <a:cs typeface="Arial"/>
                </a:rPr>
                <a:t> / Win / Concern</a:t>
              </a:r>
            </a:p>
            <a:p>
              <a:pPr marL="285750" indent="-285750" algn="ctr">
                <a:buFont typeface="Arial"/>
                <a:buChar char="•"/>
              </a:pPr>
              <a:r>
                <a:rPr lang="en-US" dirty="0">
                  <a:solidFill>
                    <a:srgbClr val="000000"/>
                  </a:solidFill>
                  <a:latin typeface="Proxima Nova" panose="02000506030000020004" pitchFamily="2" charset="0"/>
                  <a:cs typeface="Arial"/>
                </a:rPr>
                <a:t>Update</a:t>
              </a:r>
              <a:r>
                <a:rPr lang="en-US" dirty="0">
                  <a:solidFill>
                    <a:schemeClr val="tx1"/>
                  </a:solidFill>
                  <a:latin typeface="Proxima Nova" panose="02000506030000020004" pitchFamily="2" charset="0"/>
                  <a:cs typeface="Arial"/>
                </a:rPr>
                <a:t> / Win / Concern</a:t>
              </a:r>
            </a:p>
          </p:txBody>
        </p:sp>
        <p:sp>
          <p:nvSpPr>
            <p:cNvPr id="11" name="Rectangle 10">
              <a:extLst>
                <a:ext uri="{FF2B5EF4-FFF2-40B4-BE49-F238E27FC236}">
                  <a16:creationId xmlns:a16="http://schemas.microsoft.com/office/drawing/2014/main" id="{0C987385-5B21-8A47-B317-60531AEE0A16}"/>
                </a:ext>
              </a:extLst>
            </p:cNvPr>
            <p:cNvSpPr/>
            <p:nvPr/>
          </p:nvSpPr>
          <p:spPr>
            <a:xfrm>
              <a:off x="2303991" y="3220110"/>
              <a:ext cx="3177684" cy="1213641"/>
            </a:xfrm>
            <a:prstGeom prst="rect">
              <a:avLst/>
            </a:prstGeom>
            <a:solidFill>
              <a:schemeClr val="bg1">
                <a:lumMod val="8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r>
                <a:rPr lang="en-US" dirty="0">
                  <a:solidFill>
                    <a:srgbClr val="000000"/>
                  </a:solidFill>
                  <a:latin typeface="Proxima Nova" panose="02000506030000020004" pitchFamily="2" charset="0"/>
                  <a:cs typeface="Arial"/>
                </a:rPr>
                <a:t>Update</a:t>
              </a:r>
              <a:r>
                <a:rPr lang="en-US" dirty="0">
                  <a:solidFill>
                    <a:schemeClr val="tx1"/>
                  </a:solidFill>
                  <a:latin typeface="Proxima Nova" panose="02000506030000020004" pitchFamily="2" charset="0"/>
                  <a:cs typeface="Arial"/>
                </a:rPr>
                <a:t> / Win / Concern</a:t>
              </a:r>
            </a:p>
            <a:p>
              <a:pPr marL="285750" indent="-285750" algn="ctr">
                <a:buFont typeface="Arial"/>
                <a:buChar char="•"/>
              </a:pPr>
              <a:r>
                <a:rPr lang="en-US" dirty="0">
                  <a:solidFill>
                    <a:srgbClr val="000000"/>
                  </a:solidFill>
                  <a:latin typeface="Proxima Nova" panose="02000506030000020004" pitchFamily="2" charset="0"/>
                  <a:cs typeface="Arial"/>
                </a:rPr>
                <a:t>Update</a:t>
              </a:r>
              <a:r>
                <a:rPr lang="en-US" dirty="0">
                  <a:solidFill>
                    <a:schemeClr val="tx1"/>
                  </a:solidFill>
                  <a:latin typeface="Proxima Nova" panose="02000506030000020004" pitchFamily="2" charset="0"/>
                  <a:cs typeface="Arial"/>
                </a:rPr>
                <a:t> / Win / Concern</a:t>
              </a:r>
            </a:p>
            <a:p>
              <a:pPr marL="285750" indent="-285750" algn="ctr">
                <a:buFont typeface="Arial"/>
                <a:buChar char="•"/>
              </a:pPr>
              <a:r>
                <a:rPr lang="en-US" dirty="0">
                  <a:solidFill>
                    <a:srgbClr val="000000"/>
                  </a:solidFill>
                  <a:latin typeface="Proxima Nova" panose="02000506030000020004" pitchFamily="2" charset="0"/>
                  <a:cs typeface="Arial"/>
                </a:rPr>
                <a:t>Update</a:t>
              </a:r>
              <a:r>
                <a:rPr lang="en-US" dirty="0">
                  <a:solidFill>
                    <a:schemeClr val="tx1"/>
                  </a:solidFill>
                  <a:latin typeface="Proxima Nova" panose="02000506030000020004" pitchFamily="2" charset="0"/>
                  <a:cs typeface="Arial"/>
                </a:rPr>
                <a:t> / Win / Concern</a:t>
              </a:r>
            </a:p>
          </p:txBody>
        </p:sp>
        <p:sp>
          <p:nvSpPr>
            <p:cNvPr id="12" name="Rectangle 11">
              <a:extLst>
                <a:ext uri="{FF2B5EF4-FFF2-40B4-BE49-F238E27FC236}">
                  <a16:creationId xmlns:a16="http://schemas.microsoft.com/office/drawing/2014/main" id="{BE063845-A274-6348-A964-9AD8DFDF997B}"/>
                </a:ext>
              </a:extLst>
            </p:cNvPr>
            <p:cNvSpPr/>
            <p:nvPr/>
          </p:nvSpPr>
          <p:spPr>
            <a:xfrm>
              <a:off x="2303991" y="4653862"/>
              <a:ext cx="3177684" cy="1213641"/>
            </a:xfrm>
            <a:prstGeom prst="rect">
              <a:avLst/>
            </a:prstGeom>
            <a:solidFill>
              <a:schemeClr val="bg1">
                <a:lumMod val="8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r>
                <a:rPr lang="en-US" dirty="0">
                  <a:solidFill>
                    <a:srgbClr val="000000"/>
                  </a:solidFill>
                  <a:latin typeface="Proxima Nova" panose="02000506030000020004" pitchFamily="2" charset="0"/>
                  <a:cs typeface="Arial"/>
                </a:rPr>
                <a:t>Update</a:t>
              </a:r>
              <a:r>
                <a:rPr lang="en-US" dirty="0">
                  <a:solidFill>
                    <a:schemeClr val="tx1"/>
                  </a:solidFill>
                  <a:latin typeface="Proxima Nova" panose="02000506030000020004" pitchFamily="2" charset="0"/>
                  <a:cs typeface="Arial"/>
                </a:rPr>
                <a:t> / Win / Concern</a:t>
              </a:r>
            </a:p>
            <a:p>
              <a:pPr marL="285750" indent="-285750" algn="ctr">
                <a:buFont typeface="Arial"/>
                <a:buChar char="•"/>
              </a:pPr>
              <a:r>
                <a:rPr lang="en-US" dirty="0">
                  <a:solidFill>
                    <a:srgbClr val="000000"/>
                  </a:solidFill>
                  <a:latin typeface="Proxima Nova" panose="02000506030000020004" pitchFamily="2" charset="0"/>
                  <a:cs typeface="Arial"/>
                </a:rPr>
                <a:t>Update</a:t>
              </a:r>
              <a:r>
                <a:rPr lang="en-US" dirty="0">
                  <a:solidFill>
                    <a:schemeClr val="tx1"/>
                  </a:solidFill>
                  <a:latin typeface="Proxima Nova" panose="02000506030000020004" pitchFamily="2" charset="0"/>
                  <a:cs typeface="Arial"/>
                </a:rPr>
                <a:t> / Win / Concern</a:t>
              </a:r>
            </a:p>
            <a:p>
              <a:pPr marL="285750" indent="-285750" algn="ctr">
                <a:buFont typeface="Arial"/>
                <a:buChar char="•"/>
              </a:pPr>
              <a:r>
                <a:rPr lang="en-US" dirty="0">
                  <a:solidFill>
                    <a:srgbClr val="000000"/>
                  </a:solidFill>
                  <a:latin typeface="Proxima Nova" panose="02000506030000020004" pitchFamily="2" charset="0"/>
                  <a:cs typeface="Arial"/>
                </a:rPr>
                <a:t>Update</a:t>
              </a:r>
              <a:r>
                <a:rPr lang="en-US" dirty="0">
                  <a:solidFill>
                    <a:schemeClr val="tx1"/>
                  </a:solidFill>
                  <a:latin typeface="Proxima Nova" panose="02000506030000020004" pitchFamily="2" charset="0"/>
                  <a:cs typeface="Arial"/>
                </a:rPr>
                <a:t> / Win / Concern</a:t>
              </a:r>
            </a:p>
          </p:txBody>
        </p:sp>
      </p:grpSp>
      <p:sp>
        <p:nvSpPr>
          <p:cNvPr id="13" name="Title 3">
            <a:extLst>
              <a:ext uri="{FF2B5EF4-FFF2-40B4-BE49-F238E27FC236}">
                <a16:creationId xmlns:a16="http://schemas.microsoft.com/office/drawing/2014/main" id="{B3927DDC-37EC-ED44-BE9B-4B1AAE669CC5}"/>
              </a:ext>
            </a:extLst>
          </p:cNvPr>
          <p:cNvSpPr txBox="1">
            <a:spLocks/>
          </p:cNvSpPr>
          <p:nvPr/>
        </p:nvSpPr>
        <p:spPr>
          <a:xfrm>
            <a:off x="817711" y="61513"/>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GROWTH MACHINE</a:t>
            </a:r>
          </a:p>
        </p:txBody>
      </p:sp>
      <p:cxnSp>
        <p:nvCxnSpPr>
          <p:cNvPr id="14" name="Straight Connector 13">
            <a:extLst>
              <a:ext uri="{FF2B5EF4-FFF2-40B4-BE49-F238E27FC236}">
                <a16:creationId xmlns:a16="http://schemas.microsoft.com/office/drawing/2014/main" id="{9CA3CDB8-37C2-E040-ACFB-6F288ADA1EF8}"/>
              </a:ext>
            </a:extLst>
          </p:cNvPr>
          <p:cNvCxnSpPr/>
          <p:nvPr/>
        </p:nvCxnSpPr>
        <p:spPr>
          <a:xfrm>
            <a:off x="1748881" y="1085776"/>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D49E951-A5C2-5B4C-AC4B-B668885CC6B1}"/>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47EF3B9-6DC0-0544-B031-37F46D209F50}"/>
              </a:ext>
            </a:extLst>
          </p:cNvPr>
          <p:cNvSpPr/>
          <p:nvPr/>
        </p:nvSpPr>
        <p:spPr>
          <a:xfrm>
            <a:off x="1778286" y="5848105"/>
            <a:ext cx="898003" cy="523220"/>
          </a:xfrm>
          <a:prstGeom prst="rect">
            <a:avLst/>
          </a:prstGeom>
        </p:spPr>
        <p:txBody>
          <a:bodyPr wrap="none">
            <a:spAutoFit/>
          </a:bodyPr>
          <a:lstStyle/>
          <a:p>
            <a:r>
              <a:rPr lang="en-US" sz="2800" b="1" dirty="0">
                <a:solidFill>
                  <a:srgbClr val="2363FB"/>
                </a:solidFill>
                <a:latin typeface="Proxima Nova" panose="02000506030000020004" pitchFamily="2" charset="0"/>
                <a:cs typeface="Arial"/>
              </a:rPr>
              <a:t>T I P</a:t>
            </a:r>
            <a:endParaRPr lang="en-US" sz="2800" dirty="0"/>
          </a:p>
        </p:txBody>
      </p:sp>
      <p:pic>
        <p:nvPicPr>
          <p:cNvPr id="20" name="Picture 19">
            <a:extLst>
              <a:ext uri="{FF2B5EF4-FFF2-40B4-BE49-F238E27FC236}">
                <a16:creationId xmlns:a16="http://schemas.microsoft.com/office/drawing/2014/main" id="{30843B47-B1D5-6448-9A9E-09D7DCB873B1}"/>
              </a:ext>
            </a:extLst>
          </p:cNvPr>
          <p:cNvPicPr>
            <a:picLocks noChangeAspect="1"/>
          </p:cNvPicPr>
          <p:nvPr/>
        </p:nvPicPr>
        <p:blipFill>
          <a:blip r:embed="rId3"/>
          <a:stretch>
            <a:fillRect/>
          </a:stretch>
        </p:blipFill>
        <p:spPr>
          <a:xfrm>
            <a:off x="607104" y="5536355"/>
            <a:ext cx="898003" cy="1122504"/>
          </a:xfrm>
          <a:prstGeom prst="rect">
            <a:avLst/>
          </a:prstGeom>
        </p:spPr>
      </p:pic>
      <p:sp>
        <p:nvSpPr>
          <p:cNvPr id="21" name="Rectangle 20">
            <a:extLst>
              <a:ext uri="{FF2B5EF4-FFF2-40B4-BE49-F238E27FC236}">
                <a16:creationId xmlns:a16="http://schemas.microsoft.com/office/drawing/2014/main" id="{DB1BBCA4-AC5A-DF49-AB18-6DE436EA8AC5}"/>
              </a:ext>
            </a:extLst>
          </p:cNvPr>
          <p:cNvSpPr/>
          <p:nvPr/>
        </p:nvSpPr>
        <p:spPr>
          <a:xfrm>
            <a:off x="2853794" y="5688491"/>
            <a:ext cx="8107855" cy="1107996"/>
          </a:xfrm>
          <a:prstGeom prst="rect">
            <a:avLst/>
          </a:prstGeom>
        </p:spPr>
        <p:txBody>
          <a:bodyPr wrap="square">
            <a:spAutoFit/>
          </a:bodyPr>
          <a:lstStyle/>
          <a:p>
            <a:pPr lvl="0" algn="ctr">
              <a:defRPr/>
            </a:pPr>
            <a:r>
              <a:rPr lang="en-US" sz="1600" i="1" dirty="0">
                <a:solidFill>
                  <a:srgbClr val="414141"/>
                </a:solidFill>
                <a:latin typeface="Proxima Nova Light" panose="02000506030000020004" pitchFamily="2" charset="0"/>
                <a:cs typeface="Arial"/>
              </a:rPr>
              <a:t>Plan to discuss only a few of the major items here. In general, you’re answering three questions (read top to bottom on this slide): How are you generating demand? How are you converting demand? How are people engaging the product?</a:t>
            </a:r>
          </a:p>
          <a:p>
            <a:pPr algn="ctr"/>
            <a:endParaRPr lang="en-US" sz="1600" i="1" dirty="0">
              <a:latin typeface="Proxima Nova Light" panose="02000506030000020004" pitchFamily="2" charset="0"/>
            </a:endParaRPr>
          </a:p>
        </p:txBody>
      </p:sp>
    </p:spTree>
    <p:extLst>
      <p:ext uri="{BB962C8B-B14F-4D97-AF65-F5344CB8AC3E}">
        <p14:creationId xmlns:p14="http://schemas.microsoft.com/office/powerpoint/2010/main" val="380595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AA9E206-EF43-874D-B533-40A16B66B8C6}"/>
              </a:ext>
            </a:extLst>
          </p:cNvPr>
          <p:cNvGrpSpPr/>
          <p:nvPr/>
        </p:nvGrpSpPr>
        <p:grpSpPr>
          <a:xfrm>
            <a:off x="1215483" y="1502904"/>
            <a:ext cx="9835376" cy="631165"/>
            <a:chOff x="2197530" y="1505493"/>
            <a:chExt cx="8245586" cy="631165"/>
          </a:xfrm>
        </p:grpSpPr>
        <p:sp>
          <p:nvSpPr>
            <p:cNvPr id="8" name="Title 3">
              <a:extLst>
                <a:ext uri="{FF2B5EF4-FFF2-40B4-BE49-F238E27FC236}">
                  <a16:creationId xmlns:a16="http://schemas.microsoft.com/office/drawing/2014/main" id="{5815C783-86C2-1746-801C-407E1844A1AE}"/>
                </a:ext>
              </a:extLst>
            </p:cNvPr>
            <p:cNvSpPr txBox="1">
              <a:spLocks/>
            </p:cNvSpPr>
            <p:nvPr/>
          </p:nvSpPr>
          <p:spPr>
            <a:xfrm>
              <a:off x="2197530" y="1505493"/>
              <a:ext cx="927419" cy="631165"/>
            </a:xfrm>
            <a:prstGeom prst="rect">
              <a:avLst/>
            </a:prstGeom>
            <a:noFill/>
          </p:spPr>
          <p:txBody>
            <a:bodyPr vert="horz" lIns="91440" tIns="45720" rIns="91440" bIns="45720" rtlCol="0" anchor="t">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r>
                <a:rPr lang="en-US" sz="2800" dirty="0">
                  <a:solidFill>
                    <a:schemeClr val="tx1"/>
                  </a:solidFill>
                  <a:latin typeface="Proxima Nova" panose="02000506030000020004" pitchFamily="2" charset="0"/>
                  <a:cs typeface="Arial"/>
                </a:rPr>
                <a:t>NPS</a:t>
              </a:r>
            </a:p>
            <a:p>
              <a:r>
                <a:rPr lang="en-US" sz="2800" b="0" dirty="0">
                  <a:solidFill>
                    <a:srgbClr val="00D100"/>
                  </a:solidFill>
                  <a:latin typeface="Proxima Nova" panose="02000506030000020004" pitchFamily="2" charset="0"/>
                  <a:cs typeface="Arial"/>
                </a:rPr>
                <a:t>N</a:t>
              </a:r>
            </a:p>
          </p:txBody>
        </p:sp>
        <p:sp>
          <p:nvSpPr>
            <p:cNvPr id="9" name="Title 3">
              <a:extLst>
                <a:ext uri="{FF2B5EF4-FFF2-40B4-BE49-F238E27FC236}">
                  <a16:creationId xmlns:a16="http://schemas.microsoft.com/office/drawing/2014/main" id="{9BFB2A71-48F7-524E-A0B3-2594F06CA76F}"/>
                </a:ext>
              </a:extLst>
            </p:cNvPr>
            <p:cNvSpPr txBox="1">
              <a:spLocks/>
            </p:cNvSpPr>
            <p:nvPr/>
          </p:nvSpPr>
          <p:spPr>
            <a:xfrm>
              <a:off x="6662891" y="1505493"/>
              <a:ext cx="2007062" cy="631165"/>
            </a:xfrm>
            <a:prstGeom prst="rect">
              <a:avLst/>
            </a:prstGeom>
            <a:noFill/>
          </p:spPr>
          <p:txBody>
            <a:bodyPr vert="horz" lIns="91440" tIns="45720" rIns="91440" bIns="45720" rtlCol="0" anchor="t">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r>
                <a:rPr lang="en-US" sz="2800" dirty="0">
                  <a:solidFill>
                    <a:schemeClr val="tx1"/>
                  </a:solidFill>
                  <a:latin typeface="Proxima Nova" panose="02000506030000020004" pitchFamily="2" charset="0"/>
                  <a:cs typeface="Arial"/>
                </a:rPr>
                <a:t>Usage</a:t>
              </a:r>
            </a:p>
            <a:p>
              <a:r>
                <a:rPr lang="en-US" sz="2800" b="0" dirty="0">
                  <a:solidFill>
                    <a:srgbClr val="00D100"/>
                  </a:solidFill>
                  <a:latin typeface="Proxima Nova" panose="02000506030000020004" pitchFamily="2" charset="0"/>
                  <a:cs typeface="Arial"/>
                </a:rPr>
                <a:t>7 Day: N%</a:t>
              </a:r>
            </a:p>
          </p:txBody>
        </p:sp>
        <p:sp>
          <p:nvSpPr>
            <p:cNvPr id="10" name="Title 3">
              <a:extLst>
                <a:ext uri="{FF2B5EF4-FFF2-40B4-BE49-F238E27FC236}">
                  <a16:creationId xmlns:a16="http://schemas.microsoft.com/office/drawing/2014/main" id="{FC309C51-A5AF-384B-B7BB-42822479B81C}"/>
                </a:ext>
              </a:extLst>
            </p:cNvPr>
            <p:cNvSpPr txBox="1">
              <a:spLocks/>
            </p:cNvSpPr>
            <p:nvPr/>
          </p:nvSpPr>
          <p:spPr>
            <a:xfrm>
              <a:off x="8436054" y="1505493"/>
              <a:ext cx="2007062" cy="631165"/>
            </a:xfrm>
            <a:prstGeom prst="rect">
              <a:avLst/>
            </a:prstGeom>
            <a:noFill/>
          </p:spPr>
          <p:txBody>
            <a:bodyPr vert="horz" lIns="91440" tIns="45720" rIns="91440" bIns="45720" rtlCol="0" anchor="t">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endParaRPr lang="en-US" sz="2800" b="0" dirty="0">
                <a:solidFill>
                  <a:schemeClr val="tx1"/>
                </a:solidFill>
                <a:latin typeface="Proxima Nova" panose="02000506030000020004" pitchFamily="2" charset="0"/>
                <a:cs typeface="Arial"/>
              </a:endParaRPr>
            </a:p>
            <a:p>
              <a:pPr algn="ctr"/>
              <a:r>
                <a:rPr lang="en-US" sz="2800" b="0" dirty="0">
                  <a:solidFill>
                    <a:srgbClr val="FF0000"/>
                  </a:solidFill>
                  <a:latin typeface="Proxima Nova" panose="02000506030000020004" pitchFamily="2" charset="0"/>
                  <a:cs typeface="Arial"/>
                </a:rPr>
                <a:t>30 Day: N%</a:t>
              </a:r>
            </a:p>
          </p:txBody>
        </p:sp>
        <p:sp>
          <p:nvSpPr>
            <p:cNvPr id="11" name="Title 3">
              <a:extLst>
                <a:ext uri="{FF2B5EF4-FFF2-40B4-BE49-F238E27FC236}">
                  <a16:creationId xmlns:a16="http://schemas.microsoft.com/office/drawing/2014/main" id="{38404CA0-CF3B-6541-859E-B7CF549FE715}"/>
                </a:ext>
              </a:extLst>
            </p:cNvPr>
            <p:cNvSpPr txBox="1">
              <a:spLocks/>
            </p:cNvSpPr>
            <p:nvPr/>
          </p:nvSpPr>
          <p:spPr>
            <a:xfrm>
              <a:off x="3348203" y="1505493"/>
              <a:ext cx="3379581" cy="631165"/>
            </a:xfrm>
            <a:prstGeom prst="rect">
              <a:avLst/>
            </a:prstGeom>
            <a:noFill/>
          </p:spPr>
          <p:txBody>
            <a:bodyPr vert="horz" lIns="91440" tIns="45720" rIns="91440" bIns="45720" rtlCol="0" anchor="t">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r>
                <a:rPr lang="en-US" sz="2800" dirty="0">
                  <a:solidFill>
                    <a:schemeClr val="tx1"/>
                  </a:solidFill>
                  <a:latin typeface="Proxima Nova" panose="02000506030000020004" pitchFamily="2" charset="0"/>
                  <a:cs typeface="Arial"/>
                </a:rPr>
                <a:t>Account Activation</a:t>
              </a:r>
            </a:p>
            <a:p>
              <a:r>
                <a:rPr lang="en-US" sz="2800" b="0" dirty="0">
                  <a:solidFill>
                    <a:srgbClr val="00D100"/>
                  </a:solidFill>
                  <a:latin typeface="Proxima Nova" panose="02000506030000020004" pitchFamily="2" charset="0"/>
                  <a:cs typeface="Arial"/>
                </a:rPr>
                <a:t>N% register </a:t>
              </a:r>
              <a:r>
                <a:rPr lang="en-US" sz="2800" b="0" dirty="0">
                  <a:solidFill>
                    <a:srgbClr val="00D100"/>
                  </a:solidFill>
                  <a:latin typeface="Proxima Nova" panose="02000506030000020004" pitchFamily="2" charset="0"/>
                  <a:cs typeface="Arial"/>
                  <a:sym typeface="Wingdings"/>
                </a:rPr>
                <a:t> usage</a:t>
              </a:r>
              <a:endParaRPr lang="en-US" sz="2800" b="0" dirty="0">
                <a:solidFill>
                  <a:srgbClr val="00D100"/>
                </a:solidFill>
                <a:latin typeface="Proxima Nova" panose="02000506030000020004" pitchFamily="2" charset="0"/>
                <a:cs typeface="Arial"/>
              </a:endParaRPr>
            </a:p>
          </p:txBody>
        </p:sp>
      </p:grpSp>
      <p:sp>
        <p:nvSpPr>
          <p:cNvPr id="12" name="Title 3">
            <a:extLst>
              <a:ext uri="{FF2B5EF4-FFF2-40B4-BE49-F238E27FC236}">
                <a16:creationId xmlns:a16="http://schemas.microsoft.com/office/drawing/2014/main" id="{3FFA043F-02E3-3D49-A5C4-60B115339539}"/>
              </a:ext>
            </a:extLst>
          </p:cNvPr>
          <p:cNvSpPr txBox="1">
            <a:spLocks/>
          </p:cNvSpPr>
          <p:nvPr/>
        </p:nvSpPr>
        <p:spPr>
          <a:xfrm>
            <a:off x="1286071" y="2832182"/>
            <a:ext cx="4925404" cy="631165"/>
          </a:xfrm>
          <a:prstGeom prst="rect">
            <a:avLst/>
          </a:prstGeom>
          <a:noFill/>
        </p:spPr>
        <p:txBody>
          <a:bodyPr vert="horz" lIns="91440" tIns="45720" rIns="91440" bIns="45720" rtlCol="0" anchor="t">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r>
              <a:rPr lang="en-US" sz="2400" dirty="0">
                <a:solidFill>
                  <a:schemeClr val="tx1"/>
                </a:solidFill>
                <a:latin typeface="Proxima Nova" panose="02000506030000020004" pitchFamily="2" charset="0"/>
                <a:cs typeface="Arial"/>
              </a:rPr>
              <a:t>Feature Pipeline</a:t>
            </a:r>
          </a:p>
          <a:p>
            <a:pPr marL="342900" indent="-342900">
              <a:buFont typeface="Arial"/>
              <a:buChar char="•"/>
            </a:pPr>
            <a:r>
              <a:rPr lang="en-US" sz="2400" b="0" dirty="0">
                <a:solidFill>
                  <a:schemeClr val="tx1"/>
                </a:solidFill>
                <a:latin typeface="Proxima Nova" panose="02000506030000020004" pitchFamily="2" charset="0"/>
                <a:cs typeface="Arial"/>
              </a:rPr>
              <a:t>Recently Implemented: X, Y, Z</a:t>
            </a:r>
          </a:p>
          <a:p>
            <a:pPr marL="342900" indent="-342900">
              <a:buFont typeface="Arial"/>
              <a:buChar char="•"/>
            </a:pPr>
            <a:r>
              <a:rPr lang="en-US" sz="2400" b="0" dirty="0">
                <a:solidFill>
                  <a:schemeClr val="tx1"/>
                </a:solidFill>
                <a:latin typeface="Proxima Nova" panose="02000506030000020004" pitchFamily="2" charset="0"/>
                <a:cs typeface="Arial"/>
              </a:rPr>
              <a:t>4-6 Months: X, Y, Z</a:t>
            </a:r>
          </a:p>
          <a:p>
            <a:pPr marL="342900" indent="-342900">
              <a:buFont typeface="Arial"/>
              <a:buChar char="•"/>
            </a:pPr>
            <a:r>
              <a:rPr lang="en-US" sz="2400" b="0" dirty="0">
                <a:solidFill>
                  <a:schemeClr val="tx1"/>
                </a:solidFill>
                <a:latin typeface="Proxima Nova" panose="02000506030000020004" pitchFamily="2" charset="0"/>
                <a:cs typeface="Arial"/>
              </a:rPr>
              <a:t>6+ Months: X, Y</a:t>
            </a:r>
          </a:p>
        </p:txBody>
      </p:sp>
      <p:grpSp>
        <p:nvGrpSpPr>
          <p:cNvPr id="17" name="Group 16">
            <a:extLst>
              <a:ext uri="{FF2B5EF4-FFF2-40B4-BE49-F238E27FC236}">
                <a16:creationId xmlns:a16="http://schemas.microsoft.com/office/drawing/2014/main" id="{91774631-89FC-7741-A61C-81CB0DC646AF}"/>
              </a:ext>
            </a:extLst>
          </p:cNvPr>
          <p:cNvGrpSpPr/>
          <p:nvPr/>
        </p:nvGrpSpPr>
        <p:grpSpPr>
          <a:xfrm>
            <a:off x="1748881" y="4792627"/>
            <a:ext cx="8694235" cy="1839269"/>
            <a:chOff x="1748881" y="4905327"/>
            <a:chExt cx="8694235" cy="1839269"/>
          </a:xfrm>
        </p:grpSpPr>
        <p:sp>
          <p:nvSpPr>
            <p:cNvPr id="16" name="Rounded Rectangle 15">
              <a:extLst>
                <a:ext uri="{FF2B5EF4-FFF2-40B4-BE49-F238E27FC236}">
                  <a16:creationId xmlns:a16="http://schemas.microsoft.com/office/drawing/2014/main" id="{40357F13-4A74-7C4C-9A2C-4DF7FD62131B}"/>
                </a:ext>
              </a:extLst>
            </p:cNvPr>
            <p:cNvSpPr/>
            <p:nvPr/>
          </p:nvSpPr>
          <p:spPr>
            <a:xfrm>
              <a:off x="1748881" y="4905327"/>
              <a:ext cx="8694235" cy="183926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3">
              <a:extLst>
                <a:ext uri="{FF2B5EF4-FFF2-40B4-BE49-F238E27FC236}">
                  <a16:creationId xmlns:a16="http://schemas.microsoft.com/office/drawing/2014/main" id="{CED229E6-3FCE-C747-A407-A53252E3D739}"/>
                </a:ext>
              </a:extLst>
            </p:cNvPr>
            <p:cNvSpPr txBox="1">
              <a:spLocks/>
            </p:cNvSpPr>
            <p:nvPr/>
          </p:nvSpPr>
          <p:spPr>
            <a:xfrm>
              <a:off x="2661239" y="5352507"/>
              <a:ext cx="7100472" cy="987751"/>
            </a:xfrm>
            <a:prstGeom prst="rect">
              <a:avLst/>
            </a:prstGeom>
            <a:noFill/>
          </p:spPr>
          <p:txBody>
            <a:bodyPr vert="horz" lIns="91440" tIns="45720" rIns="91440" bIns="45720" rtlCol="0" anchor="t">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r>
                <a:rPr lang="en-US" sz="2400" i="1" dirty="0">
                  <a:solidFill>
                    <a:schemeClr val="tx1"/>
                  </a:solidFill>
                  <a:latin typeface="Proxima Nova" panose="02000506030000020004" pitchFamily="2" charset="0"/>
                  <a:cs typeface="Arial"/>
                </a:rPr>
                <a:t>“Key quote as qualitative data point.”</a:t>
              </a:r>
            </a:p>
            <a:p>
              <a:r>
                <a:rPr lang="en-US" sz="2400" b="0" dirty="0">
                  <a:solidFill>
                    <a:schemeClr val="tx1"/>
                  </a:solidFill>
                  <a:latin typeface="Proxima Nova" panose="02000506030000020004" pitchFamily="2" charset="0"/>
                  <a:cs typeface="Arial"/>
                </a:rPr>
                <a:t>								-- Customer, Business</a:t>
              </a:r>
            </a:p>
          </p:txBody>
        </p:sp>
      </p:grpSp>
      <p:sp>
        <p:nvSpPr>
          <p:cNvPr id="14" name="Title 3">
            <a:extLst>
              <a:ext uri="{FF2B5EF4-FFF2-40B4-BE49-F238E27FC236}">
                <a16:creationId xmlns:a16="http://schemas.microsoft.com/office/drawing/2014/main" id="{5A8C69DA-081B-074C-BB8A-2C2FBC5DF157}"/>
              </a:ext>
            </a:extLst>
          </p:cNvPr>
          <p:cNvSpPr txBox="1">
            <a:spLocks/>
          </p:cNvSpPr>
          <p:nvPr/>
        </p:nvSpPr>
        <p:spPr>
          <a:xfrm>
            <a:off x="817711" y="61513"/>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PRODUCT PERFORMANCE</a:t>
            </a:r>
          </a:p>
        </p:txBody>
      </p:sp>
      <p:cxnSp>
        <p:nvCxnSpPr>
          <p:cNvPr id="15" name="Straight Connector 14">
            <a:extLst>
              <a:ext uri="{FF2B5EF4-FFF2-40B4-BE49-F238E27FC236}">
                <a16:creationId xmlns:a16="http://schemas.microsoft.com/office/drawing/2014/main" id="{2346CBCA-D762-C84E-97C5-B3DAEDBBD70A}"/>
              </a:ext>
            </a:extLst>
          </p:cNvPr>
          <p:cNvCxnSpPr/>
          <p:nvPr/>
        </p:nvCxnSpPr>
        <p:spPr>
          <a:xfrm>
            <a:off x="1748881" y="1085776"/>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481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623128-463D-B949-B9B7-5B33FC8BC2F9}"/>
              </a:ext>
            </a:extLst>
          </p:cNvPr>
          <p:cNvSpPr txBox="1"/>
          <p:nvPr/>
        </p:nvSpPr>
        <p:spPr>
          <a:xfrm>
            <a:off x="52915" y="42332"/>
            <a:ext cx="1827093" cy="646331"/>
          </a:xfrm>
          <a:prstGeom prst="rect">
            <a:avLst/>
          </a:prstGeom>
          <a:noFill/>
        </p:spPr>
        <p:txBody>
          <a:bodyPr wrap="none" rtlCol="0">
            <a:spAutoFit/>
          </a:bodyPr>
          <a:lstStyle/>
          <a:p>
            <a:r>
              <a:rPr lang="en-US" dirty="0">
                <a:solidFill>
                  <a:schemeClr val="bg1"/>
                </a:solidFill>
                <a:latin typeface="Arial"/>
                <a:cs typeface="Arial"/>
              </a:rPr>
              <a:t>Template 1 of 2:</a:t>
            </a:r>
          </a:p>
          <a:p>
            <a:r>
              <a:rPr lang="en-US" dirty="0">
                <a:solidFill>
                  <a:schemeClr val="bg1"/>
                </a:solidFill>
                <a:latin typeface="Arial"/>
                <a:cs typeface="Arial"/>
              </a:rPr>
              <a:t>Full Slide Deck</a:t>
            </a:r>
          </a:p>
        </p:txBody>
      </p:sp>
      <p:pic>
        <p:nvPicPr>
          <p:cNvPr id="8" name="Picture 7">
            <a:extLst>
              <a:ext uri="{FF2B5EF4-FFF2-40B4-BE49-F238E27FC236}">
                <a16:creationId xmlns:a16="http://schemas.microsoft.com/office/drawing/2014/main" id="{05EA6559-6A38-834C-8D45-4347DF87AFA9}"/>
              </a:ext>
            </a:extLst>
          </p:cNvPr>
          <p:cNvPicPr>
            <a:picLocks noChangeAspect="1"/>
          </p:cNvPicPr>
          <p:nvPr/>
        </p:nvPicPr>
        <p:blipFill>
          <a:blip r:embed="rId3"/>
          <a:stretch>
            <a:fillRect/>
          </a:stretch>
        </p:blipFill>
        <p:spPr>
          <a:xfrm>
            <a:off x="1945885" y="1152592"/>
            <a:ext cx="8300225" cy="4142023"/>
          </a:xfrm>
          <a:prstGeom prst="rect">
            <a:avLst/>
          </a:prstGeom>
          <a:solidFill>
            <a:schemeClr val="accent4">
              <a:lumMod val="60000"/>
              <a:lumOff val="40000"/>
            </a:schemeClr>
          </a:solidFill>
        </p:spPr>
      </p:pic>
      <p:sp>
        <p:nvSpPr>
          <p:cNvPr id="9" name="Title 3">
            <a:extLst>
              <a:ext uri="{FF2B5EF4-FFF2-40B4-BE49-F238E27FC236}">
                <a16:creationId xmlns:a16="http://schemas.microsoft.com/office/drawing/2014/main" id="{BBFA6AE0-B9E4-6F45-AAAD-03D245224284}"/>
              </a:ext>
            </a:extLst>
          </p:cNvPr>
          <p:cNvSpPr txBox="1">
            <a:spLocks/>
          </p:cNvSpPr>
          <p:nvPr/>
        </p:nvSpPr>
        <p:spPr>
          <a:xfrm>
            <a:off x="817711" y="61513"/>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EARLY COHORT ANALYSIS</a:t>
            </a:r>
          </a:p>
        </p:txBody>
      </p:sp>
      <p:cxnSp>
        <p:nvCxnSpPr>
          <p:cNvPr id="10" name="Straight Connector 9">
            <a:extLst>
              <a:ext uri="{FF2B5EF4-FFF2-40B4-BE49-F238E27FC236}">
                <a16:creationId xmlns:a16="http://schemas.microsoft.com/office/drawing/2014/main" id="{18B5FA27-E589-DF4E-8ADE-52B2EC72934C}"/>
              </a:ext>
            </a:extLst>
          </p:cNvPr>
          <p:cNvCxnSpPr/>
          <p:nvPr/>
        </p:nvCxnSpPr>
        <p:spPr>
          <a:xfrm>
            <a:off x="1748881" y="1085776"/>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B82976-2579-4746-A398-89ED483CAD19}"/>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592950-3295-A94E-9195-59BE0B458D4E}"/>
              </a:ext>
            </a:extLst>
          </p:cNvPr>
          <p:cNvSpPr/>
          <p:nvPr/>
        </p:nvSpPr>
        <p:spPr>
          <a:xfrm>
            <a:off x="1778286" y="5848105"/>
            <a:ext cx="898003" cy="523220"/>
          </a:xfrm>
          <a:prstGeom prst="rect">
            <a:avLst/>
          </a:prstGeom>
        </p:spPr>
        <p:txBody>
          <a:bodyPr wrap="none">
            <a:spAutoFit/>
          </a:bodyPr>
          <a:lstStyle/>
          <a:p>
            <a:r>
              <a:rPr lang="en-US" sz="2800" b="1" dirty="0">
                <a:solidFill>
                  <a:srgbClr val="2363FB"/>
                </a:solidFill>
                <a:latin typeface="Proxima Nova" panose="02000506030000020004" pitchFamily="2" charset="0"/>
                <a:cs typeface="Arial"/>
              </a:rPr>
              <a:t>T I P</a:t>
            </a:r>
            <a:endParaRPr lang="en-US" sz="2800" dirty="0"/>
          </a:p>
        </p:txBody>
      </p:sp>
      <p:pic>
        <p:nvPicPr>
          <p:cNvPr id="13" name="Picture 12">
            <a:extLst>
              <a:ext uri="{FF2B5EF4-FFF2-40B4-BE49-F238E27FC236}">
                <a16:creationId xmlns:a16="http://schemas.microsoft.com/office/drawing/2014/main" id="{6194917C-F199-9943-804F-F61C9A32B312}"/>
              </a:ext>
            </a:extLst>
          </p:cNvPr>
          <p:cNvPicPr>
            <a:picLocks noChangeAspect="1"/>
          </p:cNvPicPr>
          <p:nvPr/>
        </p:nvPicPr>
        <p:blipFill>
          <a:blip r:embed="rId4"/>
          <a:stretch>
            <a:fillRect/>
          </a:stretch>
        </p:blipFill>
        <p:spPr>
          <a:xfrm>
            <a:off x="607104" y="5536355"/>
            <a:ext cx="898003" cy="1122504"/>
          </a:xfrm>
          <a:prstGeom prst="rect">
            <a:avLst/>
          </a:prstGeom>
        </p:spPr>
      </p:pic>
      <p:sp>
        <p:nvSpPr>
          <p:cNvPr id="14" name="Rectangle 13">
            <a:extLst>
              <a:ext uri="{FF2B5EF4-FFF2-40B4-BE49-F238E27FC236}">
                <a16:creationId xmlns:a16="http://schemas.microsoft.com/office/drawing/2014/main" id="{0D8EFF63-3E5D-0944-88F6-3837A4D36979}"/>
              </a:ext>
            </a:extLst>
          </p:cNvPr>
          <p:cNvSpPr/>
          <p:nvPr/>
        </p:nvSpPr>
        <p:spPr>
          <a:xfrm>
            <a:off x="3047997" y="5848105"/>
            <a:ext cx="7395119" cy="861774"/>
          </a:xfrm>
          <a:prstGeom prst="rect">
            <a:avLst/>
          </a:prstGeom>
        </p:spPr>
        <p:txBody>
          <a:bodyPr wrap="square">
            <a:spAutoFit/>
          </a:bodyPr>
          <a:lstStyle/>
          <a:p>
            <a:pPr lvl="0" algn="ctr">
              <a:defRPr/>
            </a:pPr>
            <a:r>
              <a:rPr lang="en-US" sz="1600" i="1" dirty="0">
                <a:solidFill>
                  <a:srgbClr val="414141"/>
                </a:solidFill>
                <a:latin typeface="Proxima Nova Light" panose="02000506030000020004" pitchFamily="2" charset="0"/>
                <a:cs typeface="Arial"/>
              </a:rPr>
              <a:t>Although you’ll lack this much data initially, it’s critical to begin tracking by cohort and to measure each cohort’s engagement over time.</a:t>
            </a:r>
          </a:p>
          <a:p>
            <a:pPr algn="ctr"/>
            <a:endParaRPr lang="en-US" sz="1600" i="1" dirty="0">
              <a:latin typeface="Proxima Nova Light" panose="02000506030000020004" pitchFamily="2" charset="0"/>
            </a:endParaRPr>
          </a:p>
        </p:txBody>
      </p:sp>
    </p:spTree>
    <p:extLst>
      <p:ext uri="{BB962C8B-B14F-4D97-AF65-F5344CB8AC3E}">
        <p14:creationId xmlns:p14="http://schemas.microsoft.com/office/powerpoint/2010/main" val="256463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457B8EF8-B12E-E748-A431-BE1E3E8080EB}"/>
              </a:ext>
            </a:extLst>
          </p:cNvPr>
          <p:cNvSpPr/>
          <p:nvPr/>
        </p:nvSpPr>
        <p:spPr>
          <a:xfrm>
            <a:off x="4319842" y="367990"/>
            <a:ext cx="3537468" cy="5954751"/>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6F9C154C-917A-2F46-817B-2F63E2477C7C}"/>
              </a:ext>
            </a:extLst>
          </p:cNvPr>
          <p:cNvSpPr/>
          <p:nvPr/>
        </p:nvSpPr>
        <p:spPr>
          <a:xfrm>
            <a:off x="8226427" y="386575"/>
            <a:ext cx="3537468" cy="5954751"/>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76619549-DAB5-E846-B6CE-E4D72DDAEA61}"/>
              </a:ext>
            </a:extLst>
          </p:cNvPr>
          <p:cNvSpPr/>
          <p:nvPr/>
        </p:nvSpPr>
        <p:spPr>
          <a:xfrm>
            <a:off x="413257" y="367990"/>
            <a:ext cx="3537468" cy="5954751"/>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49B1FF2-3337-5F4C-89A8-E2949709BDE2}"/>
              </a:ext>
            </a:extLst>
          </p:cNvPr>
          <p:cNvSpPr txBox="1"/>
          <p:nvPr/>
        </p:nvSpPr>
        <p:spPr>
          <a:xfrm>
            <a:off x="721869" y="1741729"/>
            <a:ext cx="2919357" cy="4058483"/>
          </a:xfrm>
          <a:prstGeom prst="rect">
            <a:avLst/>
          </a:prstGeom>
          <a:noFill/>
        </p:spPr>
        <p:txBody>
          <a:bodyPr wrap="square" rtlCol="0">
            <a:spAutoFit/>
          </a:bodyPr>
          <a:lstStyle/>
          <a:p>
            <a:pPr marL="0" lvl="1" algn="ctr">
              <a:spcBef>
                <a:spcPts val="600"/>
              </a:spcBef>
            </a:pPr>
            <a:r>
              <a:rPr lang="en-US" b="1" dirty="0">
                <a:solidFill>
                  <a:srgbClr val="2363FB"/>
                </a:solidFill>
                <a:latin typeface="Proxima Nova" panose="02000506030000020004" pitchFamily="2" charset="0"/>
                <a:cs typeface="Arial Black"/>
              </a:rPr>
              <a:t>SEND YOUR DECK IN ADVANCE</a:t>
            </a:r>
          </a:p>
          <a:p>
            <a:pPr marL="0" lvl="1" algn="ctr">
              <a:spcBef>
                <a:spcPts val="600"/>
              </a:spcBef>
            </a:pPr>
            <a:endParaRPr lang="en-US" b="1" dirty="0">
              <a:solidFill>
                <a:srgbClr val="2363FB"/>
              </a:solidFill>
              <a:latin typeface="Proxima Nova" panose="02000506030000020004" pitchFamily="2" charset="0"/>
              <a:cs typeface="Arial Black"/>
            </a:endParaRPr>
          </a:p>
          <a:p>
            <a:pPr marL="0" lvl="1" algn="just">
              <a:lnSpc>
                <a:spcPct val="110000"/>
              </a:lnSpc>
              <a:spcBef>
                <a:spcPts val="600"/>
              </a:spcBef>
              <a:spcAft>
                <a:spcPts val="600"/>
              </a:spcAft>
            </a:pPr>
            <a:r>
              <a:rPr lang="en-US" sz="1200" dirty="0">
                <a:solidFill>
                  <a:srgbClr val="404040"/>
                </a:solidFill>
                <a:latin typeface="Proxima Nova" panose="02000506030000020004" pitchFamily="2" charset="0"/>
                <a:cs typeface="Arial"/>
              </a:rPr>
              <a:t>The 75% or more of your actual meeting should be about discussion and solving problems – not merely updating investors. Send your deck a couple days in advance so all directors can see the data and get initial context. This lets you dive into a more productive discussion, following a brief section of housekeeping and recapping the slides during the meeting.</a:t>
            </a:r>
          </a:p>
          <a:p>
            <a:pPr marL="0" lvl="1" algn="just">
              <a:lnSpc>
                <a:spcPct val="110000"/>
              </a:lnSpc>
              <a:spcBef>
                <a:spcPts val="600"/>
              </a:spcBef>
              <a:spcAft>
                <a:spcPts val="600"/>
              </a:spcAft>
            </a:pPr>
            <a:r>
              <a:rPr lang="en-US" sz="1200" dirty="0">
                <a:solidFill>
                  <a:srgbClr val="404040"/>
                </a:solidFill>
                <a:latin typeface="Proxima Nova" panose="02000506030000020004" pitchFamily="2" charset="0"/>
                <a:cs typeface="Arial"/>
              </a:rPr>
              <a:t>Additionally, design should be professional, but don’t agonize over beauty. Send as a PDF to preserve your fonts and layout.</a:t>
            </a:r>
            <a:endParaRPr lang="en-US" sz="1600" dirty="0">
              <a:solidFill>
                <a:srgbClr val="404040"/>
              </a:solidFill>
              <a:latin typeface="Proxima Nova" panose="02000506030000020004" pitchFamily="2" charset="0"/>
              <a:cs typeface="Arial"/>
            </a:endParaRPr>
          </a:p>
        </p:txBody>
      </p:sp>
      <p:grpSp>
        <p:nvGrpSpPr>
          <p:cNvPr id="8" name="Group 7">
            <a:extLst>
              <a:ext uri="{FF2B5EF4-FFF2-40B4-BE49-F238E27FC236}">
                <a16:creationId xmlns:a16="http://schemas.microsoft.com/office/drawing/2014/main" id="{15B14152-DE3F-314C-8DB3-914F5049B032}"/>
              </a:ext>
            </a:extLst>
          </p:cNvPr>
          <p:cNvGrpSpPr/>
          <p:nvPr/>
        </p:nvGrpSpPr>
        <p:grpSpPr>
          <a:xfrm>
            <a:off x="4587345" y="756167"/>
            <a:ext cx="3018523" cy="599338"/>
            <a:chOff x="3574015" y="2539254"/>
            <a:chExt cx="2115867" cy="420113"/>
          </a:xfrm>
        </p:grpSpPr>
        <p:sp>
          <p:nvSpPr>
            <p:cNvPr id="9" name="Rectangle 8">
              <a:extLst>
                <a:ext uri="{FF2B5EF4-FFF2-40B4-BE49-F238E27FC236}">
                  <a16:creationId xmlns:a16="http://schemas.microsoft.com/office/drawing/2014/main" id="{7B1BB141-97C9-964A-8ED8-6C04A846DD81}"/>
                </a:ext>
              </a:extLst>
            </p:cNvPr>
            <p:cNvSpPr/>
            <p:nvPr/>
          </p:nvSpPr>
          <p:spPr>
            <a:xfrm>
              <a:off x="3574015" y="2539254"/>
              <a:ext cx="2115867" cy="391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rgbClr val="989898"/>
                  </a:solidFill>
                  <a:latin typeface="Proxima Nova" panose="02000506030000020004" pitchFamily="2" charset="0"/>
                  <a:cs typeface="Arial Black"/>
                </a:rPr>
                <a:t>DURING THE MEETING</a:t>
              </a:r>
            </a:p>
          </p:txBody>
        </p:sp>
        <p:sp>
          <p:nvSpPr>
            <p:cNvPr id="10" name="Rectangle 9">
              <a:extLst>
                <a:ext uri="{FF2B5EF4-FFF2-40B4-BE49-F238E27FC236}">
                  <a16:creationId xmlns:a16="http://schemas.microsoft.com/office/drawing/2014/main" id="{4333831F-59E7-AF4C-93C1-813C84C5B4FB}"/>
                </a:ext>
              </a:extLst>
            </p:cNvPr>
            <p:cNvSpPr/>
            <p:nvPr/>
          </p:nvSpPr>
          <p:spPr>
            <a:xfrm flipV="1">
              <a:off x="3575824" y="2913648"/>
              <a:ext cx="2112248" cy="45719"/>
            </a:xfrm>
            <a:prstGeom prst="rect">
              <a:avLst/>
            </a:prstGeom>
            <a:solidFill>
              <a:srgbClr val="F9EC3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latin typeface="Arial Black"/>
                <a:cs typeface="Arial Black"/>
              </a:endParaRPr>
            </a:p>
          </p:txBody>
        </p:sp>
      </p:grpSp>
      <p:sp>
        <p:nvSpPr>
          <p:cNvPr id="14" name="TextBox 13">
            <a:extLst>
              <a:ext uri="{FF2B5EF4-FFF2-40B4-BE49-F238E27FC236}">
                <a16:creationId xmlns:a16="http://schemas.microsoft.com/office/drawing/2014/main" id="{EF463BDB-B21A-7B49-8472-03678875E2A0}"/>
              </a:ext>
            </a:extLst>
          </p:cNvPr>
          <p:cNvSpPr txBox="1"/>
          <p:nvPr/>
        </p:nvSpPr>
        <p:spPr>
          <a:xfrm>
            <a:off x="4745479" y="1659071"/>
            <a:ext cx="2702254" cy="4360104"/>
          </a:xfrm>
          <a:prstGeom prst="rect">
            <a:avLst/>
          </a:prstGeom>
          <a:noFill/>
        </p:spPr>
        <p:txBody>
          <a:bodyPr wrap="square" rtlCol="0">
            <a:spAutoFit/>
          </a:bodyPr>
          <a:lstStyle/>
          <a:p>
            <a:pPr marL="0" lvl="1" algn="ctr">
              <a:spcBef>
                <a:spcPts val="600"/>
              </a:spcBef>
            </a:pPr>
            <a:r>
              <a:rPr lang="en-US" sz="2000" b="1" dirty="0">
                <a:solidFill>
                  <a:srgbClr val="2363FB"/>
                </a:solidFill>
                <a:latin typeface="Proxima Nova" panose="02000506030000020004" pitchFamily="2" charset="0"/>
                <a:cs typeface="Arial Black"/>
              </a:rPr>
              <a:t>FOCUS ON 2-3 MAJOR ISSUES</a:t>
            </a:r>
          </a:p>
          <a:p>
            <a:pPr marL="0" lvl="1" algn="ctr">
              <a:spcBef>
                <a:spcPts val="600"/>
              </a:spcBef>
            </a:pPr>
            <a:endParaRPr lang="en-US" sz="2000" b="1" dirty="0">
              <a:solidFill>
                <a:srgbClr val="2363FB"/>
              </a:solidFill>
              <a:latin typeface="Proxima Nova" panose="02000506030000020004" pitchFamily="2" charset="0"/>
              <a:cs typeface="Arial Black"/>
            </a:endParaRPr>
          </a:p>
          <a:p>
            <a:pPr marL="0" lvl="1" algn="just">
              <a:lnSpc>
                <a:spcPct val="110000"/>
              </a:lnSpc>
              <a:spcBef>
                <a:spcPts val="600"/>
              </a:spcBef>
              <a:spcAft>
                <a:spcPts val="600"/>
              </a:spcAft>
            </a:pPr>
            <a:r>
              <a:rPr lang="en-US" sz="1200" dirty="0">
                <a:solidFill>
                  <a:srgbClr val="404040"/>
                </a:solidFill>
                <a:latin typeface="Proxima Nova" panose="02000506030000020004" pitchFamily="2" charset="0"/>
                <a:cs typeface="Arial"/>
              </a:rPr>
              <a:t>At first, immediately following your seed fundraise, most discussion will be about product direction and key hires. There may also be some early Series A commentary (which won’t be revisited until before your next fundraise process.)</a:t>
            </a:r>
          </a:p>
          <a:p>
            <a:pPr marL="0" lvl="1" algn="just">
              <a:lnSpc>
                <a:spcPct val="110000"/>
              </a:lnSpc>
              <a:spcBef>
                <a:spcPts val="600"/>
              </a:spcBef>
              <a:spcAft>
                <a:spcPts val="600"/>
              </a:spcAft>
            </a:pPr>
            <a:r>
              <a:rPr lang="en-US" sz="1200" dirty="0">
                <a:solidFill>
                  <a:srgbClr val="404040"/>
                </a:solidFill>
                <a:latin typeface="Proxima Nova" panose="02000506030000020004" pitchFamily="2" charset="0"/>
                <a:cs typeface="Arial"/>
              </a:rPr>
              <a:t>Other major topics to discuss:</a:t>
            </a:r>
          </a:p>
          <a:p>
            <a:pPr marL="171450" lvl="1" indent="-171450" algn="just">
              <a:lnSpc>
                <a:spcPct val="110000"/>
              </a:lnSpc>
              <a:spcBef>
                <a:spcPts val="600"/>
              </a:spcBef>
              <a:spcAft>
                <a:spcPts val="600"/>
              </a:spcAft>
              <a:buFont typeface="Arial"/>
              <a:buChar char="•"/>
            </a:pPr>
            <a:r>
              <a:rPr lang="en-US" sz="1200" dirty="0">
                <a:solidFill>
                  <a:srgbClr val="404040"/>
                </a:solidFill>
                <a:latin typeface="Proxima Nova" panose="02000506030000020004" pitchFamily="2" charset="0"/>
                <a:cs typeface="Arial"/>
              </a:rPr>
              <a:t>Go-to-market plans/tests</a:t>
            </a:r>
          </a:p>
          <a:p>
            <a:pPr marL="171450" lvl="1" indent="-171450" algn="just">
              <a:lnSpc>
                <a:spcPct val="110000"/>
              </a:lnSpc>
              <a:spcBef>
                <a:spcPts val="600"/>
              </a:spcBef>
              <a:spcAft>
                <a:spcPts val="600"/>
              </a:spcAft>
              <a:buFont typeface="Arial"/>
              <a:buChar char="•"/>
            </a:pPr>
            <a:r>
              <a:rPr lang="en-US" sz="1200" dirty="0">
                <a:solidFill>
                  <a:srgbClr val="404040"/>
                </a:solidFill>
                <a:latin typeface="Proxima Nova" panose="02000506030000020004" pitchFamily="2" charset="0"/>
                <a:cs typeface="Arial"/>
              </a:rPr>
              <a:t>Product/market fit data</a:t>
            </a:r>
          </a:p>
          <a:p>
            <a:pPr marL="171450" lvl="1" indent="-171450" algn="just">
              <a:lnSpc>
                <a:spcPct val="110000"/>
              </a:lnSpc>
              <a:spcBef>
                <a:spcPts val="600"/>
              </a:spcBef>
              <a:spcAft>
                <a:spcPts val="600"/>
              </a:spcAft>
              <a:buFont typeface="Arial"/>
              <a:buChar char="•"/>
            </a:pPr>
            <a:r>
              <a:rPr lang="en-US" sz="1200" dirty="0">
                <a:solidFill>
                  <a:srgbClr val="404040"/>
                </a:solidFill>
                <a:latin typeface="Proxima Nova" panose="02000506030000020004" pitchFamily="2" charset="0"/>
                <a:cs typeface="Arial"/>
              </a:rPr>
              <a:t>Setting/reviewing milestones</a:t>
            </a:r>
          </a:p>
          <a:p>
            <a:pPr marL="171450" lvl="1" indent="-171450" algn="just">
              <a:lnSpc>
                <a:spcPct val="110000"/>
              </a:lnSpc>
              <a:spcBef>
                <a:spcPts val="600"/>
              </a:spcBef>
              <a:spcAft>
                <a:spcPts val="600"/>
              </a:spcAft>
              <a:buFont typeface="Arial"/>
              <a:buChar char="•"/>
            </a:pPr>
            <a:r>
              <a:rPr lang="en-US" sz="1200" dirty="0">
                <a:solidFill>
                  <a:srgbClr val="404040"/>
                </a:solidFill>
                <a:latin typeface="Proxima Nova" panose="02000506030000020004" pitchFamily="2" charset="0"/>
                <a:cs typeface="Arial"/>
              </a:rPr>
              <a:t>Asking for/receiving help</a:t>
            </a:r>
          </a:p>
        </p:txBody>
      </p:sp>
      <p:sp>
        <p:nvSpPr>
          <p:cNvPr id="15" name="TextBox 14">
            <a:extLst>
              <a:ext uri="{FF2B5EF4-FFF2-40B4-BE49-F238E27FC236}">
                <a16:creationId xmlns:a16="http://schemas.microsoft.com/office/drawing/2014/main" id="{4853FB40-5081-FA41-9EDE-3AE7028C21A8}"/>
              </a:ext>
            </a:extLst>
          </p:cNvPr>
          <p:cNvSpPr txBox="1"/>
          <p:nvPr/>
        </p:nvSpPr>
        <p:spPr>
          <a:xfrm>
            <a:off x="8642742" y="1657034"/>
            <a:ext cx="2704836" cy="4304705"/>
          </a:xfrm>
          <a:prstGeom prst="rect">
            <a:avLst/>
          </a:prstGeom>
          <a:noFill/>
        </p:spPr>
        <p:txBody>
          <a:bodyPr wrap="square" rtlCol="0">
            <a:spAutoFit/>
          </a:bodyPr>
          <a:lstStyle/>
          <a:p>
            <a:pPr marL="0" lvl="1" algn="ctr">
              <a:spcBef>
                <a:spcPts val="600"/>
              </a:spcBef>
            </a:pPr>
            <a:r>
              <a:rPr lang="en-US" sz="2000" b="1" dirty="0">
                <a:solidFill>
                  <a:srgbClr val="2363FB"/>
                </a:solidFill>
                <a:latin typeface="Proxima Nova" panose="02000506030000020004" pitchFamily="2" charset="0"/>
                <a:cs typeface="Arial Black"/>
              </a:rPr>
              <a:t>WHAT ARE THE ACTION ITEMS?</a:t>
            </a:r>
          </a:p>
          <a:p>
            <a:pPr marL="0" lvl="1" algn="just">
              <a:spcBef>
                <a:spcPts val="600"/>
              </a:spcBef>
            </a:pPr>
            <a:endParaRPr lang="en-US" sz="2000" b="1" dirty="0">
              <a:solidFill>
                <a:srgbClr val="2363FB"/>
              </a:solidFill>
              <a:latin typeface="Proxima Nova" panose="02000506030000020004" pitchFamily="2" charset="0"/>
              <a:cs typeface="Arial Black"/>
            </a:endParaRPr>
          </a:p>
          <a:p>
            <a:pPr marL="0" lvl="1" algn="just">
              <a:lnSpc>
                <a:spcPct val="110000"/>
              </a:lnSpc>
              <a:spcBef>
                <a:spcPts val="600"/>
              </a:spcBef>
              <a:spcAft>
                <a:spcPts val="600"/>
              </a:spcAft>
            </a:pPr>
            <a:r>
              <a:rPr lang="en-US" sz="1200" dirty="0">
                <a:solidFill>
                  <a:srgbClr val="404040"/>
                </a:solidFill>
                <a:latin typeface="Proxima Nova" panose="02000506030000020004" pitchFamily="2" charset="0"/>
                <a:cs typeface="Arial"/>
              </a:rPr>
              <a:t>Good board directors don’t merely hear your updates, poke and prod, then go about their days. They should be used to remove barriers, make intros, suggest solutions, and meet 1:1 where specific expertise or deeper discussion can be useful. </a:t>
            </a:r>
          </a:p>
          <a:p>
            <a:pPr marL="0" lvl="1" algn="just">
              <a:lnSpc>
                <a:spcPct val="110000"/>
              </a:lnSpc>
              <a:spcBef>
                <a:spcPts val="600"/>
              </a:spcBef>
              <a:spcAft>
                <a:spcPts val="600"/>
              </a:spcAft>
            </a:pPr>
            <a:r>
              <a:rPr lang="en-US" sz="1200" dirty="0">
                <a:solidFill>
                  <a:srgbClr val="404040"/>
                </a:solidFill>
                <a:latin typeface="Proxima Nova" panose="02000506030000020004" pitchFamily="2" charset="0"/>
                <a:cs typeface="Arial"/>
              </a:rPr>
              <a:t>Ensure everyone knows what they’re responsible for delivering and when.</a:t>
            </a:r>
          </a:p>
          <a:p>
            <a:pPr marL="0" lvl="1" algn="just">
              <a:lnSpc>
                <a:spcPct val="110000"/>
              </a:lnSpc>
              <a:spcBef>
                <a:spcPts val="600"/>
              </a:spcBef>
              <a:spcAft>
                <a:spcPts val="600"/>
              </a:spcAft>
            </a:pPr>
            <a:r>
              <a:rPr lang="en-US" sz="1200" dirty="0">
                <a:solidFill>
                  <a:srgbClr val="404040"/>
                </a:solidFill>
                <a:latin typeface="Proxima Nova" panose="02000506030000020004" pitchFamily="2" charset="0"/>
                <a:cs typeface="Arial"/>
              </a:rPr>
              <a:t>Additionally, if you’re entering your first board meeting, be sure you come away with a set cadence for the first 6-9 months of board meetings.</a:t>
            </a:r>
          </a:p>
        </p:txBody>
      </p:sp>
      <p:grpSp>
        <p:nvGrpSpPr>
          <p:cNvPr id="16" name="Group 15">
            <a:extLst>
              <a:ext uri="{FF2B5EF4-FFF2-40B4-BE49-F238E27FC236}">
                <a16:creationId xmlns:a16="http://schemas.microsoft.com/office/drawing/2014/main" id="{09670DED-9CBB-E94A-9BB9-E186308CE77F}"/>
              </a:ext>
            </a:extLst>
          </p:cNvPr>
          <p:cNvGrpSpPr/>
          <p:nvPr/>
        </p:nvGrpSpPr>
        <p:grpSpPr>
          <a:xfrm>
            <a:off x="8485899" y="678108"/>
            <a:ext cx="3018523" cy="599340"/>
            <a:chOff x="3574015" y="2539253"/>
            <a:chExt cx="2115867" cy="420114"/>
          </a:xfrm>
        </p:grpSpPr>
        <p:sp>
          <p:nvSpPr>
            <p:cNvPr id="17" name="Rectangle 16">
              <a:extLst>
                <a:ext uri="{FF2B5EF4-FFF2-40B4-BE49-F238E27FC236}">
                  <a16:creationId xmlns:a16="http://schemas.microsoft.com/office/drawing/2014/main" id="{8AC5FB14-8F32-9C48-9DE0-B7622A53A92A}"/>
                </a:ext>
              </a:extLst>
            </p:cNvPr>
            <p:cNvSpPr/>
            <p:nvPr/>
          </p:nvSpPr>
          <p:spPr>
            <a:xfrm>
              <a:off x="3574015" y="2539253"/>
              <a:ext cx="2115867" cy="391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rgbClr val="989898"/>
                  </a:solidFill>
                  <a:latin typeface="Proxima Nova" panose="02000506030000020004" pitchFamily="2" charset="0"/>
                  <a:cs typeface="Arial Black"/>
                </a:rPr>
                <a:t>AFTER THE MEETING</a:t>
              </a:r>
            </a:p>
          </p:txBody>
        </p:sp>
        <p:sp>
          <p:nvSpPr>
            <p:cNvPr id="18" name="Rectangle 17">
              <a:extLst>
                <a:ext uri="{FF2B5EF4-FFF2-40B4-BE49-F238E27FC236}">
                  <a16:creationId xmlns:a16="http://schemas.microsoft.com/office/drawing/2014/main" id="{976F92B0-DCD3-7647-B03B-CAC1B3820811}"/>
                </a:ext>
              </a:extLst>
            </p:cNvPr>
            <p:cNvSpPr/>
            <p:nvPr/>
          </p:nvSpPr>
          <p:spPr>
            <a:xfrm flipV="1">
              <a:off x="3575824" y="2913648"/>
              <a:ext cx="2112248" cy="45719"/>
            </a:xfrm>
            <a:prstGeom prst="rect">
              <a:avLst/>
            </a:prstGeom>
            <a:solidFill>
              <a:srgbClr val="F9EC3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latin typeface="Arial Black"/>
                <a:cs typeface="Arial Black"/>
              </a:endParaRPr>
            </a:p>
          </p:txBody>
        </p:sp>
      </p:grpSp>
      <p:grpSp>
        <p:nvGrpSpPr>
          <p:cNvPr id="19" name="Group 18">
            <a:extLst>
              <a:ext uri="{FF2B5EF4-FFF2-40B4-BE49-F238E27FC236}">
                <a16:creationId xmlns:a16="http://schemas.microsoft.com/office/drawing/2014/main" id="{83F50ADD-D406-9445-86C4-9DC96601B7A4}"/>
              </a:ext>
            </a:extLst>
          </p:cNvPr>
          <p:cNvGrpSpPr/>
          <p:nvPr/>
        </p:nvGrpSpPr>
        <p:grpSpPr>
          <a:xfrm>
            <a:off x="625285" y="756165"/>
            <a:ext cx="3018523" cy="599340"/>
            <a:chOff x="3574015" y="2539253"/>
            <a:chExt cx="2115867" cy="420114"/>
          </a:xfrm>
        </p:grpSpPr>
        <p:sp>
          <p:nvSpPr>
            <p:cNvPr id="20" name="Rectangle 19">
              <a:extLst>
                <a:ext uri="{FF2B5EF4-FFF2-40B4-BE49-F238E27FC236}">
                  <a16:creationId xmlns:a16="http://schemas.microsoft.com/office/drawing/2014/main" id="{81D5ECF6-A8CC-4742-A890-1C0E59F3DBAD}"/>
                </a:ext>
              </a:extLst>
            </p:cNvPr>
            <p:cNvSpPr/>
            <p:nvPr/>
          </p:nvSpPr>
          <p:spPr>
            <a:xfrm>
              <a:off x="3574015" y="2539253"/>
              <a:ext cx="2115867" cy="391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rgbClr val="989898"/>
                  </a:solidFill>
                  <a:latin typeface="Proxima Nova" panose="02000506030000020004" pitchFamily="2" charset="0"/>
                  <a:cs typeface="Arial Black"/>
                </a:rPr>
                <a:t>BEFORE THE MEETING</a:t>
              </a:r>
            </a:p>
          </p:txBody>
        </p:sp>
        <p:sp>
          <p:nvSpPr>
            <p:cNvPr id="21" name="Rectangle 20">
              <a:extLst>
                <a:ext uri="{FF2B5EF4-FFF2-40B4-BE49-F238E27FC236}">
                  <a16:creationId xmlns:a16="http://schemas.microsoft.com/office/drawing/2014/main" id="{81045F89-F72D-F840-8732-947F555AA945}"/>
                </a:ext>
              </a:extLst>
            </p:cNvPr>
            <p:cNvSpPr/>
            <p:nvPr/>
          </p:nvSpPr>
          <p:spPr>
            <a:xfrm flipV="1">
              <a:off x="3575824" y="2913648"/>
              <a:ext cx="2112248" cy="45719"/>
            </a:xfrm>
            <a:prstGeom prst="rect">
              <a:avLst/>
            </a:prstGeom>
            <a:solidFill>
              <a:srgbClr val="F9EC3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latin typeface="Arial Black"/>
                <a:cs typeface="Arial Black"/>
              </a:endParaRPr>
            </a:p>
          </p:txBody>
        </p:sp>
      </p:grpSp>
    </p:spTree>
    <p:extLst>
      <p:ext uri="{BB962C8B-B14F-4D97-AF65-F5344CB8AC3E}">
        <p14:creationId xmlns:p14="http://schemas.microsoft.com/office/powerpoint/2010/main" val="2557539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F735742-56E3-134E-A082-8DA1D3D72FAA}"/>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5475851-14F7-CD40-950C-134F538667F2}"/>
              </a:ext>
            </a:extLst>
          </p:cNvPr>
          <p:cNvSpPr txBox="1"/>
          <p:nvPr/>
        </p:nvSpPr>
        <p:spPr>
          <a:xfrm>
            <a:off x="3423026" y="5786550"/>
            <a:ext cx="5679873" cy="584775"/>
          </a:xfrm>
          <a:prstGeom prst="rect">
            <a:avLst/>
          </a:prstGeom>
          <a:noFill/>
          <a:ln w="12700" cmpd="sng">
            <a:noFill/>
          </a:ln>
        </p:spPr>
        <p:txBody>
          <a:bodyPr wrap="square" rtlCol="0" anchor="ctr">
            <a:spAutoFit/>
          </a:bodyPr>
          <a:lstStyle/>
          <a:p>
            <a:pPr marL="285750" indent="-285750">
              <a:buFont typeface="Arial"/>
              <a:buChar char="•"/>
            </a:pPr>
            <a:r>
              <a:rPr lang="en-US" sz="1600" i="1" dirty="0">
                <a:latin typeface="Proxima Nova" panose="02000506030000020004" pitchFamily="2" charset="0"/>
                <a:cs typeface="Arial"/>
              </a:rPr>
              <a:t>To demo at the meeting: X update, Y update, Z update</a:t>
            </a:r>
          </a:p>
          <a:p>
            <a:pPr marL="285750" indent="-285750">
              <a:buFont typeface="Arial"/>
              <a:buChar char="•"/>
            </a:pPr>
            <a:r>
              <a:rPr lang="en-US" sz="1600" i="1" dirty="0">
                <a:latin typeface="Proxima Nova" panose="02000506030000020004" pitchFamily="2" charset="0"/>
                <a:cs typeface="Arial"/>
              </a:rPr>
              <a:t>In design/</a:t>
            </a:r>
            <a:r>
              <a:rPr lang="en-US" sz="1600" i="1" dirty="0" err="1">
                <a:latin typeface="Proxima Nova" panose="02000506030000020004" pitchFamily="2" charset="0"/>
                <a:cs typeface="Arial"/>
              </a:rPr>
              <a:t>dev</a:t>
            </a:r>
            <a:r>
              <a:rPr lang="en-US" sz="1600" i="1" dirty="0">
                <a:latin typeface="Proxima Nova" panose="02000506030000020004" pitchFamily="2" charset="0"/>
                <a:cs typeface="Arial"/>
              </a:rPr>
              <a:t> now: A update, B update, C update</a:t>
            </a:r>
          </a:p>
        </p:txBody>
      </p:sp>
      <p:pic>
        <p:nvPicPr>
          <p:cNvPr id="43" name="Picture 42" descr="A screenshot of a social media post&#10;&#10;Description automatically generated">
            <a:extLst>
              <a:ext uri="{FF2B5EF4-FFF2-40B4-BE49-F238E27FC236}">
                <a16:creationId xmlns:a16="http://schemas.microsoft.com/office/drawing/2014/main" id="{FA0FD8A9-C3F9-8043-9BB5-B5ED1CE05E12}"/>
              </a:ext>
            </a:extLst>
          </p:cNvPr>
          <p:cNvPicPr>
            <a:picLocks noChangeAspect="1"/>
          </p:cNvPicPr>
          <p:nvPr/>
        </p:nvPicPr>
        <p:blipFill>
          <a:blip r:embed="rId2"/>
          <a:stretch>
            <a:fillRect/>
          </a:stretch>
        </p:blipFill>
        <p:spPr>
          <a:xfrm>
            <a:off x="1990073" y="1223042"/>
            <a:ext cx="8211850" cy="4037010"/>
          </a:xfrm>
          <a:prstGeom prst="rect">
            <a:avLst/>
          </a:prstGeom>
        </p:spPr>
      </p:pic>
      <p:sp>
        <p:nvSpPr>
          <p:cNvPr id="46" name="Title 3">
            <a:extLst>
              <a:ext uri="{FF2B5EF4-FFF2-40B4-BE49-F238E27FC236}">
                <a16:creationId xmlns:a16="http://schemas.microsoft.com/office/drawing/2014/main" id="{80C79F2B-58CC-974D-96D6-5B6DA7ECB1E4}"/>
              </a:ext>
            </a:extLst>
          </p:cNvPr>
          <p:cNvSpPr txBox="1">
            <a:spLocks/>
          </p:cNvSpPr>
          <p:nvPr/>
        </p:nvSpPr>
        <p:spPr>
          <a:xfrm>
            <a:off x="817711" y="61513"/>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PRODUCT ROADMAP</a:t>
            </a:r>
          </a:p>
        </p:txBody>
      </p:sp>
      <p:cxnSp>
        <p:nvCxnSpPr>
          <p:cNvPr id="47" name="Straight Connector 46">
            <a:extLst>
              <a:ext uri="{FF2B5EF4-FFF2-40B4-BE49-F238E27FC236}">
                <a16:creationId xmlns:a16="http://schemas.microsoft.com/office/drawing/2014/main" id="{E55C3B73-84BA-CB49-88BE-25494CCE9040}"/>
              </a:ext>
            </a:extLst>
          </p:cNvPr>
          <p:cNvCxnSpPr/>
          <p:nvPr/>
        </p:nvCxnSpPr>
        <p:spPr>
          <a:xfrm>
            <a:off x="1748881" y="1085776"/>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576B31A4-83FB-4F41-AC9E-C68129EAC4D8}"/>
              </a:ext>
            </a:extLst>
          </p:cNvPr>
          <p:cNvSpPr/>
          <p:nvPr/>
        </p:nvSpPr>
        <p:spPr>
          <a:xfrm>
            <a:off x="1778286" y="5848105"/>
            <a:ext cx="898003" cy="523220"/>
          </a:xfrm>
          <a:prstGeom prst="rect">
            <a:avLst/>
          </a:prstGeom>
        </p:spPr>
        <p:txBody>
          <a:bodyPr wrap="none">
            <a:spAutoFit/>
          </a:bodyPr>
          <a:lstStyle/>
          <a:p>
            <a:r>
              <a:rPr lang="en-US" sz="2800" b="1" dirty="0">
                <a:solidFill>
                  <a:srgbClr val="2363FB"/>
                </a:solidFill>
                <a:latin typeface="Proxima Nova" panose="02000506030000020004" pitchFamily="2" charset="0"/>
                <a:cs typeface="Arial"/>
              </a:rPr>
              <a:t>T I P</a:t>
            </a:r>
            <a:endParaRPr lang="en-US" sz="2800" dirty="0"/>
          </a:p>
        </p:txBody>
      </p:sp>
      <p:pic>
        <p:nvPicPr>
          <p:cNvPr id="50" name="Picture 49">
            <a:extLst>
              <a:ext uri="{FF2B5EF4-FFF2-40B4-BE49-F238E27FC236}">
                <a16:creationId xmlns:a16="http://schemas.microsoft.com/office/drawing/2014/main" id="{B286FFD7-6AC5-AD4F-A9B4-331E1EFB2F8D}"/>
              </a:ext>
            </a:extLst>
          </p:cNvPr>
          <p:cNvPicPr>
            <a:picLocks noChangeAspect="1"/>
          </p:cNvPicPr>
          <p:nvPr/>
        </p:nvPicPr>
        <p:blipFill>
          <a:blip r:embed="rId3"/>
          <a:stretch>
            <a:fillRect/>
          </a:stretch>
        </p:blipFill>
        <p:spPr>
          <a:xfrm>
            <a:off x="607104" y="5536355"/>
            <a:ext cx="898003" cy="1122504"/>
          </a:xfrm>
          <a:prstGeom prst="rect">
            <a:avLst/>
          </a:prstGeom>
        </p:spPr>
      </p:pic>
    </p:spTree>
    <p:extLst>
      <p:ext uri="{BB962C8B-B14F-4D97-AF65-F5344CB8AC3E}">
        <p14:creationId xmlns:p14="http://schemas.microsoft.com/office/powerpoint/2010/main" val="2809509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266350EF-3624-AF44-8C41-4F95C54A6FCE}"/>
              </a:ext>
            </a:extLst>
          </p:cNvPr>
          <p:cNvSpPr txBox="1">
            <a:spLocks/>
          </p:cNvSpPr>
          <p:nvPr/>
        </p:nvSpPr>
        <p:spPr>
          <a:xfrm>
            <a:off x="1236924" y="1881526"/>
            <a:ext cx="5018911" cy="2409623"/>
          </a:xfrm>
          <a:prstGeom prst="rect">
            <a:avLst/>
          </a:prstGeom>
          <a:noFill/>
        </p:spPr>
        <p:txBody>
          <a:bodyPr vert="horz" lIns="91440" tIns="45720" rIns="91440" bIns="45720" rtlCol="0" anchor="t">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marL="514350" indent="-514350">
              <a:buAutoNum type="arabicPeriod"/>
            </a:pPr>
            <a:r>
              <a:rPr lang="en-US" sz="2400" b="0" dirty="0">
                <a:solidFill>
                  <a:schemeClr val="tx1"/>
                </a:solidFill>
                <a:latin typeface="Proxima Nova" panose="02000506030000020004" pitchFamily="2" charset="0"/>
                <a:cs typeface="Arial"/>
              </a:rPr>
              <a:t>Concern/request #1</a:t>
            </a:r>
          </a:p>
          <a:p>
            <a:pPr marL="457200" indent="-457200">
              <a:buFont typeface="+mj-lt"/>
              <a:buAutoNum type="arabicPeriod"/>
            </a:pPr>
            <a:endParaRPr lang="en-US" sz="2400" b="0" dirty="0">
              <a:solidFill>
                <a:schemeClr val="tx1"/>
              </a:solidFill>
              <a:latin typeface="Proxima Nova" panose="02000506030000020004" pitchFamily="2" charset="0"/>
              <a:cs typeface="Arial"/>
            </a:endParaRPr>
          </a:p>
          <a:p>
            <a:pPr marL="514350" indent="-514350">
              <a:buAutoNum type="arabicPeriod"/>
            </a:pPr>
            <a:r>
              <a:rPr lang="en-US" sz="2400" b="0" dirty="0">
                <a:solidFill>
                  <a:schemeClr val="tx1"/>
                </a:solidFill>
                <a:latin typeface="Proxima Nova" panose="02000506030000020004" pitchFamily="2" charset="0"/>
                <a:cs typeface="Arial"/>
              </a:rPr>
              <a:t>Concern/request #2</a:t>
            </a:r>
          </a:p>
          <a:p>
            <a:pPr marL="457200" indent="-457200">
              <a:buFont typeface="+mj-lt"/>
              <a:buAutoNum type="arabicPeriod"/>
            </a:pPr>
            <a:endParaRPr lang="en-US" sz="2400" b="0" dirty="0">
              <a:solidFill>
                <a:schemeClr val="tx1"/>
              </a:solidFill>
              <a:latin typeface="Proxima Nova" panose="02000506030000020004" pitchFamily="2" charset="0"/>
              <a:cs typeface="Arial"/>
            </a:endParaRPr>
          </a:p>
          <a:p>
            <a:pPr marL="514350" indent="-514350">
              <a:buAutoNum type="arabicPeriod"/>
            </a:pPr>
            <a:r>
              <a:rPr lang="en-US" sz="2400" b="0" dirty="0">
                <a:solidFill>
                  <a:schemeClr val="tx1"/>
                </a:solidFill>
                <a:latin typeface="Proxima Nova" panose="02000506030000020004" pitchFamily="2" charset="0"/>
                <a:cs typeface="Arial"/>
              </a:rPr>
              <a:t>Concern/request #3</a:t>
            </a:r>
          </a:p>
        </p:txBody>
      </p:sp>
      <p:sp>
        <p:nvSpPr>
          <p:cNvPr id="8" name="Title 3">
            <a:extLst>
              <a:ext uri="{FF2B5EF4-FFF2-40B4-BE49-F238E27FC236}">
                <a16:creationId xmlns:a16="http://schemas.microsoft.com/office/drawing/2014/main" id="{0489EB4A-BCDE-CA4C-A4E6-758B4635A54B}"/>
              </a:ext>
            </a:extLst>
          </p:cNvPr>
          <p:cNvSpPr txBox="1">
            <a:spLocks/>
          </p:cNvSpPr>
          <p:nvPr/>
        </p:nvSpPr>
        <p:spPr>
          <a:xfrm>
            <a:off x="817711" y="61513"/>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KEY CONCERNS &amp; REQUESTS</a:t>
            </a:r>
          </a:p>
        </p:txBody>
      </p:sp>
      <p:cxnSp>
        <p:nvCxnSpPr>
          <p:cNvPr id="9" name="Straight Connector 8">
            <a:extLst>
              <a:ext uri="{FF2B5EF4-FFF2-40B4-BE49-F238E27FC236}">
                <a16:creationId xmlns:a16="http://schemas.microsoft.com/office/drawing/2014/main" id="{0E24529F-47E2-B540-8354-1F79A1635A22}"/>
              </a:ext>
            </a:extLst>
          </p:cNvPr>
          <p:cNvCxnSpPr/>
          <p:nvPr/>
        </p:nvCxnSpPr>
        <p:spPr>
          <a:xfrm>
            <a:off x="1748881" y="1085776"/>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808C451-D605-B24C-AD78-C420E6DE12A9}"/>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2BD8096-7834-8B40-B13E-C9DA94BB3DCB}"/>
              </a:ext>
            </a:extLst>
          </p:cNvPr>
          <p:cNvSpPr/>
          <p:nvPr/>
        </p:nvSpPr>
        <p:spPr>
          <a:xfrm>
            <a:off x="1778286" y="5848105"/>
            <a:ext cx="898003" cy="523220"/>
          </a:xfrm>
          <a:prstGeom prst="rect">
            <a:avLst/>
          </a:prstGeom>
        </p:spPr>
        <p:txBody>
          <a:bodyPr wrap="none">
            <a:spAutoFit/>
          </a:bodyPr>
          <a:lstStyle/>
          <a:p>
            <a:r>
              <a:rPr lang="en-US" sz="2800" b="1" dirty="0">
                <a:solidFill>
                  <a:srgbClr val="2363FB"/>
                </a:solidFill>
                <a:latin typeface="Proxima Nova" panose="02000506030000020004" pitchFamily="2" charset="0"/>
                <a:cs typeface="Arial"/>
              </a:rPr>
              <a:t>T I P</a:t>
            </a:r>
            <a:endParaRPr lang="en-US" sz="2800" dirty="0"/>
          </a:p>
        </p:txBody>
      </p:sp>
      <p:pic>
        <p:nvPicPr>
          <p:cNvPr id="12" name="Picture 11">
            <a:extLst>
              <a:ext uri="{FF2B5EF4-FFF2-40B4-BE49-F238E27FC236}">
                <a16:creationId xmlns:a16="http://schemas.microsoft.com/office/drawing/2014/main" id="{AE196A30-6E11-0C40-B559-5E8100FA4A42}"/>
              </a:ext>
            </a:extLst>
          </p:cNvPr>
          <p:cNvPicPr>
            <a:picLocks noChangeAspect="1"/>
          </p:cNvPicPr>
          <p:nvPr/>
        </p:nvPicPr>
        <p:blipFill>
          <a:blip r:embed="rId3"/>
          <a:stretch>
            <a:fillRect/>
          </a:stretch>
        </p:blipFill>
        <p:spPr>
          <a:xfrm>
            <a:off x="607104" y="5536355"/>
            <a:ext cx="898003" cy="1122504"/>
          </a:xfrm>
          <a:prstGeom prst="rect">
            <a:avLst/>
          </a:prstGeom>
        </p:spPr>
      </p:pic>
      <p:sp>
        <p:nvSpPr>
          <p:cNvPr id="13" name="Rectangle 12">
            <a:extLst>
              <a:ext uri="{FF2B5EF4-FFF2-40B4-BE49-F238E27FC236}">
                <a16:creationId xmlns:a16="http://schemas.microsoft.com/office/drawing/2014/main" id="{FA72C1B2-D236-A147-9211-4891E445AA13}"/>
              </a:ext>
            </a:extLst>
          </p:cNvPr>
          <p:cNvSpPr/>
          <p:nvPr/>
        </p:nvSpPr>
        <p:spPr>
          <a:xfrm>
            <a:off x="2949468" y="5665958"/>
            <a:ext cx="8694235" cy="1107996"/>
          </a:xfrm>
          <a:prstGeom prst="rect">
            <a:avLst/>
          </a:prstGeom>
        </p:spPr>
        <p:txBody>
          <a:bodyPr wrap="square">
            <a:spAutoFit/>
          </a:bodyPr>
          <a:lstStyle/>
          <a:p>
            <a:pPr lvl="0" algn="ctr">
              <a:defRPr/>
            </a:pPr>
            <a:r>
              <a:rPr lang="en-US" sz="1600" i="1" dirty="0">
                <a:solidFill>
                  <a:srgbClr val="414141"/>
                </a:solidFill>
                <a:latin typeface="Proxima Nova Light" panose="02000506030000020004" pitchFamily="2" charset="0"/>
                <a:cs typeface="Arial"/>
              </a:rPr>
              <a:t>It’s crucial to be as transparent as possible early on. It both sets the tone for your board relationship and helps you gain valuable advice and support. Early board meetings aren’t simply investor updates.</a:t>
            </a:r>
          </a:p>
          <a:p>
            <a:pPr algn="ctr"/>
            <a:endParaRPr lang="en-US" sz="1600" i="1" dirty="0">
              <a:latin typeface="Proxima Nova Light" panose="02000506030000020004" pitchFamily="2" charset="0"/>
            </a:endParaRPr>
          </a:p>
        </p:txBody>
      </p:sp>
    </p:spTree>
    <p:extLst>
      <p:ext uri="{BB962C8B-B14F-4D97-AF65-F5344CB8AC3E}">
        <p14:creationId xmlns:p14="http://schemas.microsoft.com/office/powerpoint/2010/main" val="3559794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4A0DB7A-1FAB-184B-9AC3-3FA8F437D332}"/>
              </a:ext>
            </a:extLst>
          </p:cNvPr>
          <p:cNvSpPr txBox="1">
            <a:spLocks/>
          </p:cNvSpPr>
          <p:nvPr/>
        </p:nvSpPr>
        <p:spPr>
          <a:xfrm>
            <a:off x="3102845" y="2542002"/>
            <a:ext cx="5986305"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3600" dirty="0">
                <a:solidFill>
                  <a:schemeClr val="tx1"/>
                </a:solidFill>
                <a:latin typeface="Proxima Nova Semibold" panose="02000506030000020004" pitchFamily="2" charset="0"/>
                <a:cs typeface="Arial"/>
              </a:rPr>
              <a:t>FOR BOARD UPDATES</a:t>
            </a:r>
          </a:p>
          <a:p>
            <a:pPr algn="ctr"/>
            <a:r>
              <a:rPr lang="en-US" sz="3600" dirty="0">
                <a:solidFill>
                  <a:schemeClr val="tx1"/>
                </a:solidFill>
                <a:latin typeface="Proxima Nova Semibold" panose="02000506030000020004" pitchFamily="2" charset="0"/>
                <a:cs typeface="Arial"/>
              </a:rPr>
              <a:t>AFTER SEED FUNDRAISING</a:t>
            </a:r>
          </a:p>
        </p:txBody>
      </p:sp>
      <p:sp>
        <p:nvSpPr>
          <p:cNvPr id="8" name="Rectangle 7">
            <a:extLst>
              <a:ext uri="{FF2B5EF4-FFF2-40B4-BE49-F238E27FC236}">
                <a16:creationId xmlns:a16="http://schemas.microsoft.com/office/drawing/2014/main" id="{3CC17104-C116-2D4F-BAE3-4DE39E885009}"/>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E4E152-98A1-AE4F-890E-57F62BA8FA19}"/>
              </a:ext>
            </a:extLst>
          </p:cNvPr>
          <p:cNvSpPr/>
          <p:nvPr/>
        </p:nvSpPr>
        <p:spPr>
          <a:xfrm>
            <a:off x="1778286" y="5848105"/>
            <a:ext cx="898003" cy="523220"/>
          </a:xfrm>
          <a:prstGeom prst="rect">
            <a:avLst/>
          </a:prstGeom>
        </p:spPr>
        <p:txBody>
          <a:bodyPr wrap="none">
            <a:spAutoFit/>
          </a:bodyPr>
          <a:lstStyle/>
          <a:p>
            <a:r>
              <a:rPr lang="en-US" sz="2800" b="1" dirty="0">
                <a:solidFill>
                  <a:srgbClr val="2363FB"/>
                </a:solidFill>
                <a:latin typeface="Proxima Nova" panose="02000506030000020004" pitchFamily="2" charset="0"/>
                <a:cs typeface="Arial"/>
              </a:rPr>
              <a:t>T I P</a:t>
            </a:r>
            <a:endParaRPr lang="en-US" sz="2800" dirty="0"/>
          </a:p>
        </p:txBody>
      </p:sp>
      <p:pic>
        <p:nvPicPr>
          <p:cNvPr id="10" name="Picture 9">
            <a:extLst>
              <a:ext uri="{FF2B5EF4-FFF2-40B4-BE49-F238E27FC236}">
                <a16:creationId xmlns:a16="http://schemas.microsoft.com/office/drawing/2014/main" id="{DAE30BDF-4EEF-DD48-9FC3-8C34DC23F9EE}"/>
              </a:ext>
            </a:extLst>
          </p:cNvPr>
          <p:cNvPicPr>
            <a:picLocks noChangeAspect="1"/>
          </p:cNvPicPr>
          <p:nvPr/>
        </p:nvPicPr>
        <p:blipFill>
          <a:blip r:embed="rId3"/>
          <a:stretch>
            <a:fillRect/>
          </a:stretch>
        </p:blipFill>
        <p:spPr>
          <a:xfrm>
            <a:off x="607104" y="5536355"/>
            <a:ext cx="898003" cy="1122504"/>
          </a:xfrm>
          <a:prstGeom prst="rect">
            <a:avLst/>
          </a:prstGeom>
        </p:spPr>
      </p:pic>
      <p:sp>
        <p:nvSpPr>
          <p:cNvPr id="11" name="Rectangle 10">
            <a:extLst>
              <a:ext uri="{FF2B5EF4-FFF2-40B4-BE49-F238E27FC236}">
                <a16:creationId xmlns:a16="http://schemas.microsoft.com/office/drawing/2014/main" id="{B58331DD-1AEC-DA4D-AB2D-5348D164CB1C}"/>
              </a:ext>
            </a:extLst>
          </p:cNvPr>
          <p:cNvSpPr/>
          <p:nvPr/>
        </p:nvSpPr>
        <p:spPr>
          <a:xfrm>
            <a:off x="3046473" y="5750004"/>
            <a:ext cx="8538423" cy="1107996"/>
          </a:xfrm>
          <a:prstGeom prst="rect">
            <a:avLst/>
          </a:prstGeom>
        </p:spPr>
        <p:txBody>
          <a:bodyPr wrap="square">
            <a:spAutoFit/>
          </a:bodyPr>
          <a:lstStyle/>
          <a:p>
            <a:pPr lvl="0" algn="ctr">
              <a:defRPr/>
            </a:pPr>
            <a:r>
              <a:rPr lang="en-US" sz="1600" i="1" dirty="0">
                <a:latin typeface="Proxima Nova Light" panose="02000506030000020004" pitchFamily="2" charset="0"/>
                <a:cs typeface="Arial"/>
              </a:rPr>
              <a:t>This is less formal but keeps your board current. Because the doc can be annotated by all parties, it helps CEOs and board members have a productive, iterative discussion rather than a one-way information dump.</a:t>
            </a:r>
          </a:p>
          <a:p>
            <a:endParaRPr lang="en-US" sz="1600" i="1" dirty="0">
              <a:latin typeface="Proxima Nova Light" panose="02000506030000020004" pitchFamily="2" charset="0"/>
            </a:endParaRPr>
          </a:p>
        </p:txBody>
      </p:sp>
      <p:sp>
        <p:nvSpPr>
          <p:cNvPr id="12" name="Title 3">
            <a:extLst>
              <a:ext uri="{FF2B5EF4-FFF2-40B4-BE49-F238E27FC236}">
                <a16:creationId xmlns:a16="http://schemas.microsoft.com/office/drawing/2014/main" id="{D00C7D5B-A514-524F-81C5-9D5F419B9A13}"/>
              </a:ext>
            </a:extLst>
          </p:cNvPr>
          <p:cNvSpPr txBox="1">
            <a:spLocks/>
          </p:cNvSpPr>
          <p:nvPr/>
        </p:nvSpPr>
        <p:spPr>
          <a:xfrm>
            <a:off x="817711" y="61513"/>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RUNNING UPDATE TEMPLATE</a:t>
            </a:r>
          </a:p>
        </p:txBody>
      </p:sp>
      <p:cxnSp>
        <p:nvCxnSpPr>
          <p:cNvPr id="13" name="Straight Connector 12">
            <a:extLst>
              <a:ext uri="{FF2B5EF4-FFF2-40B4-BE49-F238E27FC236}">
                <a16:creationId xmlns:a16="http://schemas.microsoft.com/office/drawing/2014/main" id="{73EEF04C-4FDE-B94F-A251-3D898E753B8C}"/>
              </a:ext>
            </a:extLst>
          </p:cNvPr>
          <p:cNvCxnSpPr/>
          <p:nvPr/>
        </p:nvCxnSpPr>
        <p:spPr>
          <a:xfrm>
            <a:off x="1748881" y="1085776"/>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406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D3F1E-4C7E-6E44-A980-A1168C130FD2}"/>
              </a:ext>
            </a:extLst>
          </p:cNvPr>
          <p:cNvSpPr>
            <a:spLocks noGrp="1"/>
          </p:cNvSpPr>
          <p:nvPr>
            <p:ph idx="1"/>
          </p:nvPr>
        </p:nvSpPr>
        <p:spPr/>
        <p:txBody>
          <a:bodyPr>
            <a:normAutofit/>
          </a:bodyPr>
          <a:lstStyle/>
          <a:p>
            <a:pPr marL="0" indent="0">
              <a:buNone/>
            </a:pPr>
            <a:r>
              <a:rPr lang="en-US" dirty="0">
                <a:latin typeface="Proxima Nova" panose="02000506030000020004" pitchFamily="2" charset="0"/>
                <a:cs typeface="Arial"/>
              </a:rPr>
              <a:t>Instead of a full deck, you might compile a running log of important updates, with a summary at the top. In some cases, your board may also like to annotate different sections before the meeting and flag various topics to discuss or clarify further.</a:t>
            </a:r>
          </a:p>
          <a:p>
            <a:pPr marL="0" indent="0">
              <a:buNone/>
            </a:pPr>
            <a:endParaRPr lang="en-US" dirty="0">
              <a:latin typeface="Proxima Nova" panose="02000506030000020004" pitchFamily="2" charset="0"/>
              <a:cs typeface="Arial"/>
            </a:endParaRPr>
          </a:p>
          <a:p>
            <a:pPr marL="0" indent="0" algn="ctr">
              <a:buNone/>
            </a:pPr>
            <a:r>
              <a:rPr lang="en-US" sz="3200" b="1" dirty="0">
                <a:highlight>
                  <a:srgbClr val="F9EC31"/>
                </a:highlight>
                <a:latin typeface="Proxima Nova" panose="02000506030000020004" pitchFamily="2" charset="0"/>
                <a:cs typeface="Arial"/>
                <a:hlinkClick r:id="rId2"/>
              </a:rPr>
              <a:t>Click here to view the update document. </a:t>
            </a:r>
            <a:endParaRPr lang="en-US" sz="3200" b="1" dirty="0">
              <a:highlight>
                <a:srgbClr val="F9EC31"/>
              </a:highlight>
              <a:latin typeface="Proxima Nova" panose="02000506030000020004" pitchFamily="2" charset="0"/>
              <a:cs typeface="Arial"/>
            </a:endParaRPr>
          </a:p>
          <a:p>
            <a:pPr marL="0" indent="0">
              <a:buNone/>
            </a:pPr>
            <a:endParaRPr lang="en-US" b="1" dirty="0">
              <a:latin typeface="Proxima Nova" panose="02000506030000020004" pitchFamily="2" charset="0"/>
              <a:cs typeface="Arial"/>
            </a:endParaRPr>
          </a:p>
          <a:p>
            <a:pPr marL="0" indent="0">
              <a:buNone/>
            </a:pPr>
            <a:r>
              <a:rPr lang="en-US" dirty="0">
                <a:latin typeface="Proxima Nova" panose="02000506030000020004" pitchFamily="2" charset="0"/>
                <a:cs typeface="Arial"/>
              </a:rPr>
              <a:t>This can be sent as an email, or a living document. </a:t>
            </a:r>
          </a:p>
          <a:p>
            <a:pPr marL="0" indent="0">
              <a:buNone/>
            </a:pPr>
            <a:endParaRPr lang="en-US" dirty="0">
              <a:latin typeface="Proxima Nova" panose="02000506030000020004" pitchFamily="2" charset="0"/>
              <a:cs typeface="Arial"/>
            </a:endParaRPr>
          </a:p>
          <a:p>
            <a:endParaRPr lang="en-US" dirty="0">
              <a:latin typeface="Proxima Nova" panose="02000506030000020004" pitchFamily="2" charset="0"/>
            </a:endParaRPr>
          </a:p>
        </p:txBody>
      </p:sp>
      <p:sp>
        <p:nvSpPr>
          <p:cNvPr id="9" name="Title 3">
            <a:extLst>
              <a:ext uri="{FF2B5EF4-FFF2-40B4-BE49-F238E27FC236}">
                <a16:creationId xmlns:a16="http://schemas.microsoft.com/office/drawing/2014/main" id="{D0CC1D8E-52F9-1545-A836-8BBA18D92939}"/>
              </a:ext>
            </a:extLst>
          </p:cNvPr>
          <p:cNvSpPr txBox="1">
            <a:spLocks/>
          </p:cNvSpPr>
          <p:nvPr/>
        </p:nvSpPr>
        <p:spPr>
          <a:xfrm>
            <a:off x="817711" y="61513"/>
            <a:ext cx="10556576" cy="886998"/>
          </a:xfrm>
          <a:prstGeom prst="rect">
            <a:avLst/>
          </a:prstGeom>
          <a:noFill/>
        </p:spPr>
        <p:txBody>
          <a:bodyPr vert="horz" lIns="91440" tIns="45720" rIns="91440" bIns="45720" rtlCol="0" anchor="ctr">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4400" dirty="0">
                <a:solidFill>
                  <a:srgbClr val="2363FB"/>
                </a:solidFill>
                <a:latin typeface="Proxima Nova" panose="02000506030000020004" pitchFamily="2" charset="0"/>
                <a:cs typeface="Arial"/>
              </a:rPr>
              <a:t>RUNNING UPDATE TEMPLATE</a:t>
            </a:r>
          </a:p>
        </p:txBody>
      </p:sp>
      <p:cxnSp>
        <p:nvCxnSpPr>
          <p:cNvPr id="10" name="Straight Connector 9">
            <a:extLst>
              <a:ext uri="{FF2B5EF4-FFF2-40B4-BE49-F238E27FC236}">
                <a16:creationId xmlns:a16="http://schemas.microsoft.com/office/drawing/2014/main" id="{F9604D7D-9529-1144-AE07-461FB0118F1C}"/>
              </a:ext>
            </a:extLst>
          </p:cNvPr>
          <p:cNvCxnSpPr/>
          <p:nvPr/>
        </p:nvCxnSpPr>
        <p:spPr>
          <a:xfrm>
            <a:off x="1748881" y="1085776"/>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62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33E28-236E-6143-99B7-1E9A727F533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C4005B-B0DB-8F44-AB8A-6AC3F5D8CE69}"/>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CC310E3-C076-814C-B3A3-3758908C2F2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22A5FF3-35B8-A849-ACD2-B3575AE396D8}"/>
              </a:ext>
            </a:extLst>
          </p:cNvPr>
          <p:cNvSpPr/>
          <p:nvPr/>
        </p:nvSpPr>
        <p:spPr>
          <a:xfrm>
            <a:off x="1" y="1"/>
            <a:ext cx="12191999" cy="6857999"/>
          </a:xfrm>
          <a:prstGeom prst="rect">
            <a:avLst/>
          </a:prstGeom>
          <a:gradFill flip="none" rotWithShape="1">
            <a:gsLst>
              <a:gs pos="0">
                <a:srgbClr val="0062FF">
                  <a:alpha val="60000"/>
                </a:srgbClr>
              </a:gs>
              <a:gs pos="100000">
                <a:srgbClr val="0062F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A96748-BDD5-CB47-9ED9-8C7577E4D3AB}"/>
              </a:ext>
            </a:extLst>
          </p:cNvPr>
          <p:cNvSpPr/>
          <p:nvPr/>
        </p:nvSpPr>
        <p:spPr>
          <a:xfrm>
            <a:off x="431880" y="5470486"/>
            <a:ext cx="3313728" cy="800219"/>
          </a:xfrm>
          <a:prstGeom prst="rect">
            <a:avLst/>
          </a:prstGeom>
        </p:spPr>
        <p:txBody>
          <a:bodyPr wrap="none">
            <a:spAutoFit/>
          </a:bodyPr>
          <a:lstStyle/>
          <a:p>
            <a:r>
              <a:rPr lang="en-US" sz="2300" dirty="0">
                <a:solidFill>
                  <a:schemeClr val="bg1"/>
                </a:solidFill>
                <a:latin typeface="Proxima Nova Semibold" panose="02000506030000020004" pitchFamily="50" charset="0"/>
              </a:rPr>
              <a:t>Seed Stage Board Deck</a:t>
            </a:r>
            <a:br>
              <a:rPr lang="en-US" sz="2300" dirty="0">
                <a:solidFill>
                  <a:srgbClr val="F9EC31"/>
                </a:solidFill>
                <a:latin typeface="Proxima Nova Semibold" panose="02000506030000020004" pitchFamily="50" charset="0"/>
              </a:rPr>
            </a:br>
            <a:r>
              <a:rPr lang="en-US" sz="2300" dirty="0">
                <a:solidFill>
                  <a:srgbClr val="F9EC31"/>
                </a:solidFill>
                <a:latin typeface="Proxima Nova Semibold" panose="02000506030000020004" pitchFamily="50" charset="0"/>
              </a:rPr>
              <a:t>Template</a:t>
            </a:r>
          </a:p>
        </p:txBody>
      </p:sp>
      <p:grpSp>
        <p:nvGrpSpPr>
          <p:cNvPr id="7" name="Group 6">
            <a:extLst>
              <a:ext uri="{FF2B5EF4-FFF2-40B4-BE49-F238E27FC236}">
                <a16:creationId xmlns:a16="http://schemas.microsoft.com/office/drawing/2014/main" id="{90D22F94-C79D-D142-B118-09192302E952}"/>
              </a:ext>
            </a:extLst>
          </p:cNvPr>
          <p:cNvGrpSpPr/>
          <p:nvPr/>
        </p:nvGrpSpPr>
        <p:grpSpPr>
          <a:xfrm>
            <a:off x="3076905" y="1442163"/>
            <a:ext cx="6038191" cy="3647098"/>
            <a:chOff x="3105809" y="1263875"/>
            <a:chExt cx="6038191" cy="3647098"/>
          </a:xfrm>
        </p:grpSpPr>
        <p:pic>
          <p:nvPicPr>
            <p:cNvPr id="8" name="Picture 7">
              <a:extLst>
                <a:ext uri="{FF2B5EF4-FFF2-40B4-BE49-F238E27FC236}">
                  <a16:creationId xmlns:a16="http://schemas.microsoft.com/office/drawing/2014/main" id="{DE59A4FA-963C-274D-8B1E-4A3A079CC9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97271" y="1263875"/>
              <a:ext cx="4655266" cy="2385738"/>
            </a:xfrm>
            <a:prstGeom prst="rect">
              <a:avLst/>
            </a:prstGeom>
          </p:spPr>
        </p:pic>
        <p:sp>
          <p:nvSpPr>
            <p:cNvPr id="9" name="Rectangle 8">
              <a:extLst>
                <a:ext uri="{FF2B5EF4-FFF2-40B4-BE49-F238E27FC236}">
                  <a16:creationId xmlns:a16="http://schemas.microsoft.com/office/drawing/2014/main" id="{45BF6346-5B82-ED4E-B9E4-D973B8180953}"/>
                </a:ext>
              </a:extLst>
            </p:cNvPr>
            <p:cNvSpPr/>
            <p:nvPr/>
          </p:nvSpPr>
          <p:spPr>
            <a:xfrm>
              <a:off x="3105809" y="4110754"/>
              <a:ext cx="6038191" cy="800219"/>
            </a:xfrm>
            <a:prstGeom prst="rect">
              <a:avLst/>
            </a:prstGeom>
          </p:spPr>
          <p:txBody>
            <a:bodyPr wrap="square">
              <a:spAutoFit/>
            </a:bodyPr>
            <a:lstStyle/>
            <a:p>
              <a:pPr algn="ctr"/>
              <a:r>
                <a:rPr lang="en-US" sz="2300" dirty="0">
                  <a:solidFill>
                    <a:schemeClr val="bg1"/>
                  </a:solidFill>
                  <a:latin typeface="Proxima Nova Semibold" panose="02000506030000020004" pitchFamily="50" charset="0"/>
                </a:rPr>
                <a:t>Board Meeting </a:t>
              </a:r>
            </a:p>
            <a:p>
              <a:pPr algn="ctr"/>
              <a:r>
                <a:rPr lang="en-US" sz="2300" dirty="0">
                  <a:solidFill>
                    <a:schemeClr val="bg1"/>
                  </a:solidFill>
                  <a:latin typeface="Proxima Nova Semibold" panose="02000506030000020004" pitchFamily="50" charset="0"/>
                </a:rPr>
                <a:t>mm. dd. </a:t>
              </a:r>
              <a:r>
                <a:rPr lang="en-US" sz="2300" dirty="0" err="1">
                  <a:solidFill>
                    <a:schemeClr val="bg1"/>
                  </a:solidFill>
                  <a:latin typeface="Proxima Nova Semibold" panose="02000506030000020004" pitchFamily="50" charset="0"/>
                </a:rPr>
                <a:t>yy</a:t>
              </a:r>
              <a:endParaRPr lang="en-US" sz="2300" dirty="0">
                <a:solidFill>
                  <a:schemeClr val="bg1"/>
                </a:solidFill>
                <a:latin typeface="Proxima Nova Semibold" panose="02000506030000020004" pitchFamily="50" charset="0"/>
              </a:endParaRPr>
            </a:p>
          </p:txBody>
        </p:sp>
        <p:sp>
          <p:nvSpPr>
            <p:cNvPr id="10" name="Rectangle 9">
              <a:extLst>
                <a:ext uri="{FF2B5EF4-FFF2-40B4-BE49-F238E27FC236}">
                  <a16:creationId xmlns:a16="http://schemas.microsoft.com/office/drawing/2014/main" id="{B32F098D-BB0D-0F4E-8BC8-01DD84D9880B}"/>
                </a:ext>
              </a:extLst>
            </p:cNvPr>
            <p:cNvSpPr/>
            <p:nvPr/>
          </p:nvSpPr>
          <p:spPr>
            <a:xfrm>
              <a:off x="4081972" y="3943548"/>
              <a:ext cx="4085864" cy="61732"/>
            </a:xfrm>
            <a:prstGeom prst="rect">
              <a:avLst/>
            </a:prstGeom>
            <a:solidFill>
              <a:srgbClr val="F9E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D0880CB5-9E70-124F-A814-29B16CC247AB}"/>
              </a:ext>
            </a:extLst>
          </p:cNvPr>
          <p:cNvSpPr/>
          <p:nvPr/>
        </p:nvSpPr>
        <p:spPr>
          <a:xfrm>
            <a:off x="9576838" y="6217858"/>
            <a:ext cx="2214068" cy="323165"/>
          </a:xfrm>
          <a:prstGeom prst="rect">
            <a:avLst/>
          </a:prstGeom>
        </p:spPr>
        <p:txBody>
          <a:bodyPr wrap="none">
            <a:spAutoFit/>
          </a:bodyPr>
          <a:lstStyle/>
          <a:p>
            <a:r>
              <a:rPr lang="en-US" sz="1500" dirty="0">
                <a:solidFill>
                  <a:srgbClr val="A1BAF4"/>
                </a:solidFill>
                <a:latin typeface="Proxima Nova Semibold" panose="02000506030000020004" pitchFamily="50" charset="0"/>
              </a:rPr>
              <a:t>NextViewVentures.com</a:t>
            </a:r>
          </a:p>
        </p:txBody>
      </p:sp>
    </p:spTree>
    <p:extLst>
      <p:ext uri="{BB962C8B-B14F-4D97-AF65-F5344CB8AC3E}">
        <p14:creationId xmlns:p14="http://schemas.microsoft.com/office/powerpoint/2010/main" val="187955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EB13D-7AFE-3942-B2AC-8FF7FBE6FA12}"/>
              </a:ext>
            </a:extLst>
          </p:cNvPr>
          <p:cNvSpPr>
            <a:spLocks noGrp="1"/>
          </p:cNvSpPr>
          <p:nvPr>
            <p:ph type="title"/>
          </p:nvPr>
        </p:nvSpPr>
        <p:spPr>
          <a:xfrm>
            <a:off x="838200" y="179852"/>
            <a:ext cx="10515600" cy="1325563"/>
          </a:xfrm>
        </p:spPr>
        <p:txBody>
          <a:bodyPr/>
          <a:lstStyle/>
          <a:p>
            <a:pPr algn="ctr"/>
            <a:r>
              <a:rPr lang="en-US" b="1" dirty="0">
                <a:solidFill>
                  <a:srgbClr val="2363FB"/>
                </a:solidFill>
                <a:latin typeface="Proxima Nova" panose="02000506030000020004" pitchFamily="2" charset="0"/>
              </a:rPr>
              <a:t>AGENDA</a:t>
            </a:r>
          </a:p>
        </p:txBody>
      </p:sp>
      <p:sp>
        <p:nvSpPr>
          <p:cNvPr id="3" name="Content Placeholder 2">
            <a:extLst>
              <a:ext uri="{FF2B5EF4-FFF2-40B4-BE49-F238E27FC236}">
                <a16:creationId xmlns:a16="http://schemas.microsoft.com/office/drawing/2014/main" id="{58505D5A-5A99-2D44-BA94-28061D7BBBFB}"/>
              </a:ext>
            </a:extLst>
          </p:cNvPr>
          <p:cNvSpPr>
            <a:spLocks noGrp="1"/>
          </p:cNvSpPr>
          <p:nvPr>
            <p:ph idx="1"/>
          </p:nvPr>
        </p:nvSpPr>
        <p:spPr>
          <a:xfrm>
            <a:off x="838200" y="2104405"/>
            <a:ext cx="4458629" cy="3549260"/>
          </a:xfrm>
        </p:spPr>
        <p:txBody>
          <a:bodyPr/>
          <a:lstStyle/>
          <a:p>
            <a:pPr marL="514350" indent="-514350">
              <a:buAutoNum type="arabicPeriod"/>
            </a:pPr>
            <a:r>
              <a:rPr lang="en-US" dirty="0">
                <a:latin typeface="Proxima Nova" panose="02000506030000020004" pitchFamily="2" charset="0"/>
                <a:cs typeface="Arial"/>
              </a:rPr>
              <a:t>Housekeeping</a:t>
            </a:r>
          </a:p>
          <a:p>
            <a:pPr marL="514350" indent="-514350">
              <a:buAutoNum type="arabicPeriod"/>
            </a:pPr>
            <a:r>
              <a:rPr lang="en-US" dirty="0">
                <a:latin typeface="Proxima Nova" panose="02000506030000020004" pitchFamily="2" charset="0"/>
                <a:cs typeface="Arial"/>
              </a:rPr>
              <a:t>Progress Update</a:t>
            </a:r>
          </a:p>
          <a:p>
            <a:pPr marL="514350" indent="-514350">
              <a:buAutoNum type="arabicPeriod"/>
            </a:pPr>
            <a:r>
              <a:rPr lang="en-US" dirty="0">
                <a:latin typeface="Proxima Nova" panose="02000506030000020004" pitchFamily="2" charset="0"/>
                <a:cs typeface="Arial"/>
              </a:rPr>
              <a:t>Financials</a:t>
            </a:r>
          </a:p>
          <a:p>
            <a:pPr marL="514350" indent="-514350">
              <a:buAutoNum type="arabicPeriod"/>
            </a:pPr>
            <a:r>
              <a:rPr lang="en-US" dirty="0">
                <a:latin typeface="Proxima Nova" panose="02000506030000020004" pitchFamily="2" charset="0"/>
                <a:cs typeface="Arial"/>
              </a:rPr>
              <a:t>Team Update</a:t>
            </a:r>
          </a:p>
          <a:p>
            <a:pPr marL="514350" indent="-514350">
              <a:buAutoNum type="arabicPeriod"/>
            </a:pPr>
            <a:r>
              <a:rPr lang="en-US" dirty="0">
                <a:latin typeface="Proxima Nova" panose="02000506030000020004" pitchFamily="2" charset="0"/>
                <a:cs typeface="Arial"/>
              </a:rPr>
              <a:t>Current Priorities</a:t>
            </a:r>
          </a:p>
          <a:p>
            <a:pPr marL="514350" indent="-514350">
              <a:buAutoNum type="arabicPeriod"/>
            </a:pPr>
            <a:r>
              <a:rPr lang="en-US" dirty="0">
                <a:latin typeface="Proxima Nova" panose="02000506030000020004" pitchFamily="2" charset="0"/>
                <a:cs typeface="Arial"/>
              </a:rPr>
              <a:t>Key Concerns</a:t>
            </a:r>
          </a:p>
          <a:p>
            <a:endParaRPr lang="en-US" dirty="0"/>
          </a:p>
        </p:txBody>
      </p:sp>
      <p:cxnSp>
        <p:nvCxnSpPr>
          <p:cNvPr id="4" name="Straight Connector 3">
            <a:extLst>
              <a:ext uri="{FF2B5EF4-FFF2-40B4-BE49-F238E27FC236}">
                <a16:creationId xmlns:a16="http://schemas.microsoft.com/office/drawing/2014/main" id="{2D0FBC5F-3375-8549-8817-D484B2C915D8}"/>
              </a:ext>
            </a:extLst>
          </p:cNvPr>
          <p:cNvCxnSpPr/>
          <p:nvPr/>
        </p:nvCxnSpPr>
        <p:spPr>
          <a:xfrm>
            <a:off x="1921726" y="1505415"/>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11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4E56EC-5FE8-2040-AA41-65ECA6B0273C}"/>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AA292-C70E-9A49-AD86-690998BB683F}"/>
              </a:ext>
            </a:extLst>
          </p:cNvPr>
          <p:cNvSpPr>
            <a:spLocks noGrp="1"/>
          </p:cNvSpPr>
          <p:nvPr>
            <p:ph type="title"/>
          </p:nvPr>
        </p:nvSpPr>
        <p:spPr>
          <a:xfrm>
            <a:off x="838200" y="165409"/>
            <a:ext cx="10515600" cy="1325563"/>
          </a:xfrm>
        </p:spPr>
        <p:txBody>
          <a:bodyPr/>
          <a:lstStyle/>
          <a:p>
            <a:pPr algn="ctr"/>
            <a:r>
              <a:rPr lang="en-US" b="1" dirty="0">
                <a:solidFill>
                  <a:srgbClr val="2363FB"/>
                </a:solidFill>
                <a:latin typeface="Proxima Nova" panose="02000506030000020004" pitchFamily="2" charset="0"/>
                <a:cs typeface="Arial"/>
              </a:rPr>
              <a:t>EXAMPLE HOUSEKEEPING</a:t>
            </a:r>
            <a:endParaRPr lang="en-US" b="1" dirty="0">
              <a:solidFill>
                <a:srgbClr val="2363FB"/>
              </a:solidFill>
              <a:latin typeface="Proxima Nova" panose="02000506030000020004" pitchFamily="2" charset="0"/>
            </a:endParaRPr>
          </a:p>
        </p:txBody>
      </p:sp>
      <p:sp>
        <p:nvSpPr>
          <p:cNvPr id="3" name="Content Placeholder 2">
            <a:extLst>
              <a:ext uri="{FF2B5EF4-FFF2-40B4-BE49-F238E27FC236}">
                <a16:creationId xmlns:a16="http://schemas.microsoft.com/office/drawing/2014/main" id="{A9358E68-3B0D-EE41-B6A5-B1514DF86015}"/>
              </a:ext>
            </a:extLst>
          </p:cNvPr>
          <p:cNvSpPr>
            <a:spLocks noGrp="1"/>
          </p:cNvSpPr>
          <p:nvPr>
            <p:ph idx="1"/>
          </p:nvPr>
        </p:nvSpPr>
        <p:spPr>
          <a:xfrm>
            <a:off x="838200" y="1490972"/>
            <a:ext cx="6443546" cy="3583839"/>
          </a:xfrm>
        </p:spPr>
        <p:txBody>
          <a:bodyPr>
            <a:normAutofit fontScale="85000" lnSpcReduction="20000"/>
          </a:bodyPr>
          <a:lstStyle/>
          <a:p>
            <a:pPr marL="0" indent="0">
              <a:buNone/>
            </a:pPr>
            <a:endParaRPr lang="en-US" sz="1600" dirty="0">
              <a:solidFill>
                <a:schemeClr val="tx1">
                  <a:lumMod val="75000"/>
                  <a:lumOff val="25000"/>
                </a:schemeClr>
              </a:solidFill>
              <a:latin typeface="Proxima Nova" panose="02000506030000020004" pitchFamily="2" charset="0"/>
              <a:cs typeface="Arial"/>
            </a:endParaRPr>
          </a:p>
          <a:p>
            <a:pPr marL="285750" indent="-285750">
              <a:buFont typeface="Arial"/>
              <a:buChar char="•"/>
            </a:pPr>
            <a:r>
              <a:rPr lang="en-US" sz="2100" b="1" dirty="0">
                <a:solidFill>
                  <a:schemeClr val="tx1">
                    <a:lumMod val="75000"/>
                    <a:lumOff val="25000"/>
                  </a:schemeClr>
                </a:solidFill>
                <a:latin typeface="Proxima Nova" panose="02000506030000020004" pitchFamily="2" charset="0"/>
                <a:cs typeface="Arial"/>
              </a:rPr>
              <a:t>Hiring</a:t>
            </a:r>
          </a:p>
          <a:p>
            <a:pPr marL="742950" lvl="1" indent="-285750">
              <a:buFont typeface="Arial"/>
              <a:buChar char="•"/>
            </a:pPr>
            <a:r>
              <a:rPr lang="en-US" sz="2100" dirty="0">
                <a:solidFill>
                  <a:schemeClr val="tx1">
                    <a:lumMod val="75000"/>
                    <a:lumOff val="25000"/>
                  </a:schemeClr>
                </a:solidFill>
                <a:latin typeface="Proxima Nova" panose="02000506030000020004" pitchFamily="2" charset="0"/>
                <a:cs typeface="Arial"/>
              </a:rPr>
              <a:t>Current org chart, with openings and requests for help</a:t>
            </a:r>
          </a:p>
          <a:p>
            <a:pPr marL="285750" indent="-285750">
              <a:buFont typeface="Arial"/>
              <a:buChar char="•"/>
            </a:pPr>
            <a:r>
              <a:rPr lang="en-US" sz="2100" b="1" dirty="0">
                <a:solidFill>
                  <a:schemeClr val="tx1">
                    <a:lumMod val="75000"/>
                    <a:lumOff val="25000"/>
                  </a:schemeClr>
                </a:solidFill>
                <a:latin typeface="Proxima Nova" panose="02000506030000020004" pitchFamily="2" charset="0"/>
                <a:cs typeface="Arial"/>
              </a:rPr>
              <a:t>Office &amp; Logistics</a:t>
            </a:r>
          </a:p>
          <a:p>
            <a:pPr marL="742950" lvl="1" indent="-285750">
              <a:buFont typeface="Arial"/>
              <a:buChar char="•"/>
            </a:pPr>
            <a:r>
              <a:rPr lang="en-US" sz="2100" dirty="0">
                <a:solidFill>
                  <a:schemeClr val="tx1">
                    <a:lumMod val="75000"/>
                    <a:lumOff val="25000"/>
                  </a:schemeClr>
                </a:solidFill>
                <a:latin typeface="Proxima Nova" panose="02000506030000020004" pitchFamily="2" charset="0"/>
                <a:cs typeface="Arial"/>
              </a:rPr>
              <a:t>Potential moves and cost (rent, $ per sq. ft., lease length)</a:t>
            </a:r>
          </a:p>
          <a:p>
            <a:pPr marL="742950" lvl="1" indent="-285750">
              <a:buFont typeface="Arial"/>
              <a:buChar char="•"/>
            </a:pPr>
            <a:r>
              <a:rPr lang="en-US" sz="2100" dirty="0">
                <a:solidFill>
                  <a:schemeClr val="tx1">
                    <a:lumMod val="75000"/>
                    <a:lumOff val="25000"/>
                  </a:schemeClr>
                </a:solidFill>
                <a:latin typeface="Proxima Nova" panose="02000506030000020004" pitchFamily="2" charset="0"/>
                <a:cs typeface="Arial"/>
              </a:rPr>
              <a:t>Insurance, healthcare, legal &amp; other service providers</a:t>
            </a:r>
          </a:p>
          <a:p>
            <a:pPr marL="285750" indent="-285750">
              <a:buFont typeface="Arial"/>
              <a:buChar char="•"/>
            </a:pPr>
            <a:r>
              <a:rPr lang="en-US" sz="2100" b="1" dirty="0">
                <a:solidFill>
                  <a:schemeClr val="tx1">
                    <a:lumMod val="75000"/>
                    <a:lumOff val="25000"/>
                  </a:schemeClr>
                </a:solidFill>
                <a:latin typeface="Proxima Nova" panose="02000506030000020004" pitchFamily="2" charset="0"/>
                <a:cs typeface="Arial"/>
              </a:rPr>
              <a:t>Approval of Meeting Minutes (if in use)</a:t>
            </a:r>
          </a:p>
          <a:p>
            <a:pPr marL="285750" indent="-285750">
              <a:buFont typeface="Arial"/>
              <a:buChar char="•"/>
            </a:pPr>
            <a:r>
              <a:rPr lang="en-US" sz="2100" b="1" dirty="0">
                <a:solidFill>
                  <a:schemeClr val="tx1">
                    <a:lumMod val="75000"/>
                    <a:lumOff val="25000"/>
                  </a:schemeClr>
                </a:solidFill>
                <a:latin typeface="Proxima Nova" panose="02000506030000020004" pitchFamily="2" charset="0"/>
                <a:cs typeface="Arial"/>
              </a:rPr>
              <a:t>Financials:</a:t>
            </a:r>
          </a:p>
          <a:p>
            <a:pPr marL="742950" lvl="1" indent="-285750">
              <a:buFont typeface="Arial"/>
              <a:buChar char="•"/>
            </a:pPr>
            <a:r>
              <a:rPr lang="en-US" sz="2100" dirty="0">
                <a:solidFill>
                  <a:schemeClr val="tx1">
                    <a:lumMod val="75000"/>
                    <a:lumOff val="25000"/>
                  </a:schemeClr>
                </a:solidFill>
                <a:latin typeface="Proxima Nova" panose="02000506030000020004" pitchFamily="2" charset="0"/>
                <a:cs typeface="Arial"/>
              </a:rPr>
              <a:t>Cash out date and burn rate</a:t>
            </a:r>
          </a:p>
          <a:p>
            <a:pPr marL="742950" lvl="1" indent="-285750">
              <a:buFont typeface="Arial"/>
              <a:buChar char="•"/>
            </a:pPr>
            <a:r>
              <a:rPr lang="en-US" sz="2100" dirty="0">
                <a:solidFill>
                  <a:schemeClr val="tx1">
                    <a:lumMod val="75000"/>
                    <a:lumOff val="25000"/>
                  </a:schemeClr>
                </a:solidFill>
                <a:latin typeface="Proxima Nova" panose="02000506030000020004" pitchFamily="2" charset="0"/>
                <a:cs typeface="Arial"/>
              </a:rPr>
              <a:t>409A valuation</a:t>
            </a:r>
          </a:p>
          <a:p>
            <a:pPr marL="742950" lvl="1" indent="-285750">
              <a:buFont typeface="Arial"/>
              <a:buChar char="•"/>
            </a:pPr>
            <a:r>
              <a:rPr lang="en-US" sz="2100" dirty="0">
                <a:solidFill>
                  <a:schemeClr val="tx1">
                    <a:lumMod val="75000"/>
                    <a:lumOff val="25000"/>
                  </a:schemeClr>
                </a:solidFill>
                <a:latin typeface="Proxima Nova" panose="02000506030000020004" pitchFamily="2" charset="0"/>
                <a:cs typeface="Arial"/>
              </a:rPr>
              <a:t>Cap tables</a:t>
            </a:r>
          </a:p>
          <a:p>
            <a:pPr marL="742950" lvl="1" indent="-285750">
              <a:buFont typeface="Arial"/>
              <a:buChar char="•"/>
            </a:pPr>
            <a:r>
              <a:rPr lang="en-US" sz="2100" dirty="0">
                <a:solidFill>
                  <a:schemeClr val="tx1">
                    <a:lumMod val="75000"/>
                    <a:lumOff val="25000"/>
                  </a:schemeClr>
                </a:solidFill>
                <a:latin typeface="Proxima Nova" panose="02000506030000020004" pitchFamily="2" charset="0"/>
                <a:cs typeface="Arial"/>
              </a:rPr>
              <a:t>Common/preferred stock dashboard</a:t>
            </a:r>
          </a:p>
          <a:p>
            <a:endParaRPr lang="en-US" dirty="0">
              <a:latin typeface="Proxima Nova" panose="02000506030000020004" pitchFamily="2" charset="0"/>
            </a:endParaRPr>
          </a:p>
        </p:txBody>
      </p:sp>
      <p:sp>
        <p:nvSpPr>
          <p:cNvPr id="5" name="Rectangle 4">
            <a:extLst>
              <a:ext uri="{FF2B5EF4-FFF2-40B4-BE49-F238E27FC236}">
                <a16:creationId xmlns:a16="http://schemas.microsoft.com/office/drawing/2014/main" id="{B3C7B0E8-5E2B-114B-ADEF-AF329C963899}"/>
              </a:ext>
            </a:extLst>
          </p:cNvPr>
          <p:cNvSpPr/>
          <p:nvPr/>
        </p:nvSpPr>
        <p:spPr>
          <a:xfrm>
            <a:off x="3170662" y="5648050"/>
            <a:ext cx="8058615" cy="830997"/>
          </a:xfrm>
          <a:prstGeom prst="rect">
            <a:avLst/>
          </a:prstGeom>
        </p:spPr>
        <p:txBody>
          <a:bodyPr wrap="square">
            <a:spAutoFit/>
          </a:bodyPr>
          <a:lstStyle/>
          <a:p>
            <a:pPr algn="ctr"/>
            <a:r>
              <a:rPr lang="en-US" sz="1600" i="1" dirty="0">
                <a:solidFill>
                  <a:schemeClr val="tx1">
                    <a:lumMod val="75000"/>
                    <a:lumOff val="25000"/>
                  </a:schemeClr>
                </a:solidFill>
                <a:latin typeface="Proxima Nova Light" panose="02000506030000020004" pitchFamily="2" charset="0"/>
                <a:cs typeface="Arial"/>
              </a:rPr>
              <a:t>Any or all of these can appear in your Board Updates slides. These are important and recurring items, but they shouldn’t take up more than the first 30-60 minutes of the meeting.</a:t>
            </a:r>
          </a:p>
        </p:txBody>
      </p:sp>
      <p:sp>
        <p:nvSpPr>
          <p:cNvPr id="7" name="Rectangle 6">
            <a:extLst>
              <a:ext uri="{FF2B5EF4-FFF2-40B4-BE49-F238E27FC236}">
                <a16:creationId xmlns:a16="http://schemas.microsoft.com/office/drawing/2014/main" id="{F322F929-127F-E442-B293-79B88CD352D1}"/>
              </a:ext>
            </a:extLst>
          </p:cNvPr>
          <p:cNvSpPr/>
          <p:nvPr/>
        </p:nvSpPr>
        <p:spPr>
          <a:xfrm>
            <a:off x="1778286" y="5848105"/>
            <a:ext cx="898003" cy="523220"/>
          </a:xfrm>
          <a:prstGeom prst="rect">
            <a:avLst/>
          </a:prstGeom>
        </p:spPr>
        <p:txBody>
          <a:bodyPr wrap="none">
            <a:spAutoFit/>
          </a:bodyPr>
          <a:lstStyle/>
          <a:p>
            <a:r>
              <a:rPr lang="en-US" sz="2800" b="1" dirty="0">
                <a:solidFill>
                  <a:srgbClr val="2363FB"/>
                </a:solidFill>
                <a:latin typeface="Proxima Nova" panose="02000506030000020004" pitchFamily="2" charset="0"/>
                <a:cs typeface="Arial"/>
              </a:rPr>
              <a:t>T I P</a:t>
            </a:r>
            <a:endParaRPr lang="en-US" sz="2800" dirty="0"/>
          </a:p>
        </p:txBody>
      </p:sp>
      <p:pic>
        <p:nvPicPr>
          <p:cNvPr id="8" name="Picture 7">
            <a:extLst>
              <a:ext uri="{FF2B5EF4-FFF2-40B4-BE49-F238E27FC236}">
                <a16:creationId xmlns:a16="http://schemas.microsoft.com/office/drawing/2014/main" id="{720E6438-7216-8E4E-8B0F-A31FA6DF585E}"/>
              </a:ext>
            </a:extLst>
          </p:cNvPr>
          <p:cNvPicPr>
            <a:picLocks noChangeAspect="1"/>
          </p:cNvPicPr>
          <p:nvPr/>
        </p:nvPicPr>
        <p:blipFill>
          <a:blip r:embed="rId2"/>
          <a:stretch>
            <a:fillRect/>
          </a:stretch>
        </p:blipFill>
        <p:spPr>
          <a:xfrm>
            <a:off x="607104" y="5536355"/>
            <a:ext cx="898003" cy="1122504"/>
          </a:xfrm>
          <a:prstGeom prst="rect">
            <a:avLst/>
          </a:prstGeom>
        </p:spPr>
      </p:pic>
      <p:cxnSp>
        <p:nvCxnSpPr>
          <p:cNvPr id="9" name="Straight Connector 8">
            <a:extLst>
              <a:ext uri="{FF2B5EF4-FFF2-40B4-BE49-F238E27FC236}">
                <a16:creationId xmlns:a16="http://schemas.microsoft.com/office/drawing/2014/main" id="{6C5E1B06-BC6F-8146-A060-9B522D680572}"/>
              </a:ext>
            </a:extLst>
          </p:cNvPr>
          <p:cNvCxnSpPr/>
          <p:nvPr/>
        </p:nvCxnSpPr>
        <p:spPr>
          <a:xfrm>
            <a:off x="1620643" y="1349298"/>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164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8D089C-AEB8-174A-B8BD-A75C588D6CA2}"/>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405430-29AD-5B48-9EF7-00821A28172B}"/>
              </a:ext>
            </a:extLst>
          </p:cNvPr>
          <p:cNvSpPr>
            <a:spLocks noGrp="1"/>
          </p:cNvSpPr>
          <p:nvPr>
            <p:ph type="title"/>
          </p:nvPr>
        </p:nvSpPr>
        <p:spPr>
          <a:xfrm>
            <a:off x="838200" y="218286"/>
            <a:ext cx="10515600" cy="1325563"/>
          </a:xfrm>
        </p:spPr>
        <p:txBody>
          <a:bodyPr/>
          <a:lstStyle/>
          <a:p>
            <a:pPr algn="ctr"/>
            <a:r>
              <a:rPr lang="en-US" b="1" dirty="0">
                <a:solidFill>
                  <a:srgbClr val="2363FB"/>
                </a:solidFill>
                <a:latin typeface="Proxima Nova" panose="02000506030000020004" pitchFamily="2" charset="0"/>
              </a:rPr>
              <a:t>EXAMPLE PROGRESS UPDATE</a:t>
            </a:r>
          </a:p>
        </p:txBody>
      </p:sp>
      <p:sp>
        <p:nvSpPr>
          <p:cNvPr id="3" name="Content Placeholder 2">
            <a:extLst>
              <a:ext uri="{FF2B5EF4-FFF2-40B4-BE49-F238E27FC236}">
                <a16:creationId xmlns:a16="http://schemas.microsoft.com/office/drawing/2014/main" id="{8A280776-FC2D-7D40-9722-0298AF713CD0}"/>
              </a:ext>
            </a:extLst>
          </p:cNvPr>
          <p:cNvSpPr>
            <a:spLocks noGrp="1"/>
          </p:cNvSpPr>
          <p:nvPr>
            <p:ph idx="1"/>
          </p:nvPr>
        </p:nvSpPr>
        <p:spPr>
          <a:xfrm>
            <a:off x="3251508" y="5719269"/>
            <a:ext cx="8365273" cy="780891"/>
          </a:xfrm>
        </p:spPr>
        <p:txBody>
          <a:bodyPr>
            <a:normAutofit/>
          </a:bodyPr>
          <a:lstStyle/>
          <a:p>
            <a:pPr marL="0" indent="0" algn="ctr">
              <a:buNone/>
            </a:pPr>
            <a:r>
              <a:rPr lang="en-US" sz="1600" i="1" dirty="0">
                <a:latin typeface="Proxima Nova Light" panose="02000506030000020004" pitchFamily="2" charset="0"/>
                <a:cs typeface="Arial"/>
              </a:rPr>
              <a:t>This slide sets the tone for the meeting. You want to summarize the things that are going well and articulate a few key concerns. You’ll talk about everything later, but this helps surface a few major things to help focus the coming conversation. </a:t>
            </a:r>
          </a:p>
          <a:p>
            <a:pPr algn="ctr"/>
            <a:endParaRPr lang="en-US" sz="1600" i="1" dirty="0">
              <a:latin typeface="Proxima Nova Light" panose="02000506030000020004" pitchFamily="2" charset="0"/>
            </a:endParaRPr>
          </a:p>
        </p:txBody>
      </p:sp>
      <p:cxnSp>
        <p:nvCxnSpPr>
          <p:cNvPr id="4" name="Straight Connector 3">
            <a:extLst>
              <a:ext uri="{FF2B5EF4-FFF2-40B4-BE49-F238E27FC236}">
                <a16:creationId xmlns:a16="http://schemas.microsoft.com/office/drawing/2014/main" id="{C98EE803-263B-B54F-A50E-421087DF1A64}"/>
              </a:ext>
            </a:extLst>
          </p:cNvPr>
          <p:cNvCxnSpPr/>
          <p:nvPr/>
        </p:nvCxnSpPr>
        <p:spPr>
          <a:xfrm>
            <a:off x="1748882" y="1539552"/>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20B53BE-F36B-7D46-A388-B0547B073F44}"/>
              </a:ext>
            </a:extLst>
          </p:cNvPr>
          <p:cNvSpPr/>
          <p:nvPr/>
        </p:nvSpPr>
        <p:spPr>
          <a:xfrm>
            <a:off x="1778286" y="5848105"/>
            <a:ext cx="898003" cy="523220"/>
          </a:xfrm>
          <a:prstGeom prst="rect">
            <a:avLst/>
          </a:prstGeom>
        </p:spPr>
        <p:txBody>
          <a:bodyPr wrap="none">
            <a:spAutoFit/>
          </a:bodyPr>
          <a:lstStyle/>
          <a:p>
            <a:pPr algn="ctr"/>
            <a:r>
              <a:rPr lang="en-US" sz="2800" b="1" dirty="0">
                <a:solidFill>
                  <a:srgbClr val="2363FB"/>
                </a:solidFill>
                <a:latin typeface="Proxima Nova" panose="02000506030000020004" pitchFamily="2" charset="0"/>
                <a:cs typeface="Arial"/>
              </a:rPr>
              <a:t>T I P</a:t>
            </a:r>
            <a:endParaRPr lang="en-US" sz="2800" dirty="0"/>
          </a:p>
        </p:txBody>
      </p:sp>
      <p:pic>
        <p:nvPicPr>
          <p:cNvPr id="8" name="Picture 7">
            <a:extLst>
              <a:ext uri="{FF2B5EF4-FFF2-40B4-BE49-F238E27FC236}">
                <a16:creationId xmlns:a16="http://schemas.microsoft.com/office/drawing/2014/main" id="{537B32E9-B931-C54C-B389-73DF192C3011}"/>
              </a:ext>
            </a:extLst>
          </p:cNvPr>
          <p:cNvPicPr>
            <a:picLocks noChangeAspect="1"/>
          </p:cNvPicPr>
          <p:nvPr/>
        </p:nvPicPr>
        <p:blipFill>
          <a:blip r:embed="rId2"/>
          <a:stretch>
            <a:fillRect/>
          </a:stretch>
        </p:blipFill>
        <p:spPr>
          <a:xfrm>
            <a:off x="607104" y="5536355"/>
            <a:ext cx="898003" cy="1122504"/>
          </a:xfrm>
          <a:prstGeom prst="rect">
            <a:avLst/>
          </a:prstGeom>
        </p:spPr>
      </p:pic>
      <p:grpSp>
        <p:nvGrpSpPr>
          <p:cNvPr id="11" name="Group 10">
            <a:extLst>
              <a:ext uri="{FF2B5EF4-FFF2-40B4-BE49-F238E27FC236}">
                <a16:creationId xmlns:a16="http://schemas.microsoft.com/office/drawing/2014/main" id="{22BA6B71-1D51-EF4B-821C-1E7449F3330B}"/>
              </a:ext>
            </a:extLst>
          </p:cNvPr>
          <p:cNvGrpSpPr/>
          <p:nvPr/>
        </p:nvGrpSpPr>
        <p:grpSpPr>
          <a:xfrm>
            <a:off x="1778286" y="2155061"/>
            <a:ext cx="8497060" cy="2129883"/>
            <a:chOff x="2391010" y="2187222"/>
            <a:chExt cx="8497060" cy="4670778"/>
          </a:xfrm>
        </p:grpSpPr>
        <p:sp>
          <p:nvSpPr>
            <p:cNvPr id="9" name="Title 3">
              <a:extLst>
                <a:ext uri="{FF2B5EF4-FFF2-40B4-BE49-F238E27FC236}">
                  <a16:creationId xmlns:a16="http://schemas.microsoft.com/office/drawing/2014/main" id="{C28064FF-14BD-A040-AED6-D5257342082B}"/>
                </a:ext>
              </a:extLst>
            </p:cNvPr>
            <p:cNvSpPr txBox="1">
              <a:spLocks/>
            </p:cNvSpPr>
            <p:nvPr/>
          </p:nvSpPr>
          <p:spPr>
            <a:xfrm>
              <a:off x="2391010" y="2187222"/>
              <a:ext cx="4063360" cy="4670778"/>
            </a:xfrm>
            <a:prstGeom prst="rect">
              <a:avLst/>
            </a:prstGeom>
            <a:noFill/>
          </p:spPr>
          <p:txBody>
            <a:bodyPr vert="horz" lIns="91440" tIns="45720" rIns="91440" bIns="45720" rtlCol="0" anchor="t">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2800" dirty="0">
                  <a:solidFill>
                    <a:schemeClr val="bg1">
                      <a:lumMod val="50000"/>
                    </a:schemeClr>
                  </a:solidFill>
                  <a:latin typeface="Proxima Nova" panose="02000506030000020004" pitchFamily="2" charset="0"/>
                  <a:cs typeface="Arial"/>
                </a:rPr>
                <a:t>Highlights:</a:t>
              </a:r>
            </a:p>
            <a:p>
              <a:pPr algn="ctr"/>
              <a:endParaRPr lang="en-US" sz="2400" dirty="0">
                <a:solidFill>
                  <a:schemeClr val="bg1">
                    <a:lumMod val="50000"/>
                  </a:schemeClr>
                </a:solidFill>
                <a:latin typeface="Proxima Nova" panose="02000506030000020004" pitchFamily="2" charset="0"/>
                <a:cs typeface="Arial"/>
              </a:endParaRPr>
            </a:p>
            <a:p>
              <a:pPr marL="514350" indent="-514350" algn="ctr">
                <a:buAutoNum type="arabicPeriod"/>
              </a:pPr>
              <a:r>
                <a:rPr lang="en-US" sz="2400" b="0" dirty="0">
                  <a:solidFill>
                    <a:schemeClr val="tx1"/>
                  </a:solidFill>
                  <a:latin typeface="Proxima Nova" panose="02000506030000020004" pitchFamily="2" charset="0"/>
                  <a:cs typeface="Arial"/>
                </a:rPr>
                <a:t>Update</a:t>
              </a:r>
            </a:p>
            <a:p>
              <a:pPr marL="971550" lvl="1" indent="-514350" algn="ctr">
                <a:buFont typeface="Arial"/>
                <a:buChar char="•"/>
              </a:pPr>
              <a:r>
                <a:rPr lang="en-US" sz="1200" i="1" dirty="0">
                  <a:latin typeface="Proxima Nova" panose="02000506030000020004" pitchFamily="2" charset="0"/>
                  <a:cs typeface="Arial"/>
                </a:rPr>
                <a:t>Context</a:t>
              </a:r>
            </a:p>
            <a:p>
              <a:pPr marL="514350" indent="-514350" algn="ctr">
                <a:buAutoNum type="arabicPeriod"/>
              </a:pPr>
              <a:r>
                <a:rPr lang="en-US" sz="2400" b="0" dirty="0">
                  <a:solidFill>
                    <a:schemeClr val="tx1"/>
                  </a:solidFill>
                  <a:latin typeface="Proxima Nova" panose="02000506030000020004" pitchFamily="2" charset="0"/>
                  <a:cs typeface="Arial"/>
                </a:rPr>
                <a:t>Update</a:t>
              </a:r>
            </a:p>
            <a:p>
              <a:pPr marL="971550" lvl="1" indent="-514350" algn="ctr">
                <a:buFont typeface="Arial"/>
                <a:buChar char="•"/>
              </a:pPr>
              <a:r>
                <a:rPr lang="en-US" sz="1200" i="1" dirty="0">
                  <a:latin typeface="Proxima Nova" panose="02000506030000020004" pitchFamily="2" charset="0"/>
                  <a:cs typeface="Arial"/>
                </a:rPr>
                <a:t>Context</a:t>
              </a:r>
            </a:p>
            <a:p>
              <a:pPr marL="514350" indent="-514350" algn="ctr">
                <a:buAutoNum type="arabicPeriod"/>
              </a:pPr>
              <a:r>
                <a:rPr lang="en-US" sz="2400" b="0" dirty="0">
                  <a:solidFill>
                    <a:schemeClr val="tx1"/>
                  </a:solidFill>
                  <a:latin typeface="Proxima Nova" panose="02000506030000020004" pitchFamily="2" charset="0"/>
                  <a:cs typeface="Arial"/>
                </a:rPr>
                <a:t>Update</a:t>
              </a:r>
            </a:p>
            <a:p>
              <a:pPr marL="971550" lvl="1" indent="-514350" algn="ctr">
                <a:buFont typeface="Arial"/>
                <a:buChar char="•"/>
              </a:pPr>
              <a:r>
                <a:rPr lang="en-US" sz="1200" i="1" dirty="0">
                  <a:latin typeface="Proxima Nova" panose="02000506030000020004" pitchFamily="2" charset="0"/>
                  <a:cs typeface="Arial"/>
                </a:rPr>
                <a:t>Context</a:t>
              </a:r>
            </a:p>
          </p:txBody>
        </p:sp>
        <p:sp>
          <p:nvSpPr>
            <p:cNvPr id="10" name="Title 3">
              <a:extLst>
                <a:ext uri="{FF2B5EF4-FFF2-40B4-BE49-F238E27FC236}">
                  <a16:creationId xmlns:a16="http://schemas.microsoft.com/office/drawing/2014/main" id="{B7653651-631D-0149-804D-19662E7657F5}"/>
                </a:ext>
              </a:extLst>
            </p:cNvPr>
            <p:cNvSpPr txBox="1">
              <a:spLocks/>
            </p:cNvSpPr>
            <p:nvPr/>
          </p:nvSpPr>
          <p:spPr>
            <a:xfrm>
              <a:off x="6824710" y="2187222"/>
              <a:ext cx="4063360" cy="4670778"/>
            </a:xfrm>
            <a:prstGeom prst="rect">
              <a:avLst/>
            </a:prstGeom>
            <a:noFill/>
          </p:spPr>
          <p:txBody>
            <a:bodyPr vert="horz" lIns="91440" tIns="45720" rIns="91440" bIns="45720" rtlCol="0" anchor="t">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algn="ctr"/>
              <a:r>
                <a:rPr lang="en-US" sz="2800" dirty="0">
                  <a:solidFill>
                    <a:schemeClr val="bg1">
                      <a:lumMod val="50000"/>
                    </a:schemeClr>
                  </a:solidFill>
                  <a:latin typeface="Proxima Nova" panose="02000506030000020004" pitchFamily="2" charset="0"/>
                  <a:cs typeface="Arial"/>
                </a:rPr>
                <a:t>Lowlights:</a:t>
              </a:r>
            </a:p>
            <a:p>
              <a:pPr algn="ctr"/>
              <a:endParaRPr lang="en-US" sz="2400" dirty="0">
                <a:solidFill>
                  <a:schemeClr val="bg1">
                    <a:lumMod val="50000"/>
                  </a:schemeClr>
                </a:solidFill>
                <a:latin typeface="Proxima Nova" panose="02000506030000020004" pitchFamily="2" charset="0"/>
                <a:cs typeface="Arial"/>
              </a:endParaRPr>
            </a:p>
            <a:p>
              <a:pPr marL="514350" indent="-514350" algn="ctr">
                <a:buAutoNum type="arabicPeriod"/>
              </a:pPr>
              <a:r>
                <a:rPr lang="en-US" sz="2400" b="0" dirty="0">
                  <a:solidFill>
                    <a:schemeClr val="tx1"/>
                  </a:solidFill>
                  <a:latin typeface="Proxima Nova" panose="02000506030000020004" pitchFamily="2" charset="0"/>
                  <a:cs typeface="Arial"/>
                </a:rPr>
                <a:t>Update</a:t>
              </a:r>
            </a:p>
            <a:p>
              <a:pPr marL="971550" lvl="1" indent="-514350" algn="ctr">
                <a:buFont typeface="Arial"/>
                <a:buChar char="•"/>
              </a:pPr>
              <a:r>
                <a:rPr lang="en-US" sz="1200" i="1" dirty="0">
                  <a:latin typeface="Proxima Nova" panose="02000506030000020004" pitchFamily="2" charset="0"/>
                  <a:cs typeface="Arial"/>
                </a:rPr>
                <a:t>Context</a:t>
              </a:r>
            </a:p>
            <a:p>
              <a:pPr marL="514350" indent="-514350" algn="ctr">
                <a:buAutoNum type="arabicPeriod"/>
              </a:pPr>
              <a:r>
                <a:rPr lang="en-US" sz="2400" b="0" dirty="0">
                  <a:solidFill>
                    <a:schemeClr val="tx1"/>
                  </a:solidFill>
                  <a:latin typeface="Proxima Nova" panose="02000506030000020004" pitchFamily="2" charset="0"/>
                  <a:cs typeface="Arial"/>
                </a:rPr>
                <a:t>Update</a:t>
              </a:r>
            </a:p>
            <a:p>
              <a:pPr marL="971550" lvl="1" indent="-514350" algn="ctr">
                <a:buFont typeface="Arial"/>
                <a:buChar char="•"/>
              </a:pPr>
              <a:r>
                <a:rPr lang="en-US" sz="1200" i="1" dirty="0">
                  <a:latin typeface="Proxima Nova" panose="02000506030000020004" pitchFamily="2" charset="0"/>
                  <a:cs typeface="Arial"/>
                </a:rPr>
                <a:t>Context</a:t>
              </a:r>
            </a:p>
            <a:p>
              <a:pPr marL="514350" indent="-514350" algn="ctr">
                <a:buAutoNum type="arabicPeriod"/>
              </a:pPr>
              <a:r>
                <a:rPr lang="en-US" sz="2400" b="0" dirty="0">
                  <a:solidFill>
                    <a:schemeClr val="tx1"/>
                  </a:solidFill>
                  <a:latin typeface="Proxima Nova" panose="02000506030000020004" pitchFamily="2" charset="0"/>
                  <a:cs typeface="Arial"/>
                </a:rPr>
                <a:t>Update</a:t>
              </a:r>
            </a:p>
            <a:p>
              <a:pPr marL="971550" lvl="1" indent="-514350" algn="ctr">
                <a:buFont typeface="Arial"/>
                <a:buChar char="•"/>
              </a:pPr>
              <a:r>
                <a:rPr lang="en-US" sz="1200" i="1" dirty="0">
                  <a:latin typeface="Proxima Nova" panose="02000506030000020004" pitchFamily="2" charset="0"/>
                  <a:cs typeface="Arial"/>
                </a:rPr>
                <a:t>Context</a:t>
              </a:r>
              <a:endParaRPr lang="en-US" sz="2400" i="1" dirty="0">
                <a:solidFill>
                  <a:schemeClr val="accent2"/>
                </a:solidFill>
                <a:latin typeface="Proxima Nova" panose="02000506030000020004" pitchFamily="2" charset="0"/>
                <a:cs typeface="Arial"/>
              </a:endParaRPr>
            </a:p>
          </p:txBody>
        </p:sp>
      </p:grpSp>
    </p:spTree>
    <p:extLst>
      <p:ext uri="{BB962C8B-B14F-4D97-AF65-F5344CB8AC3E}">
        <p14:creationId xmlns:p14="http://schemas.microsoft.com/office/powerpoint/2010/main" val="1138325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A9F-4B7D-9D4A-9D71-7C6E09D64342}"/>
              </a:ext>
            </a:extLst>
          </p:cNvPr>
          <p:cNvSpPr>
            <a:spLocks noGrp="1"/>
          </p:cNvSpPr>
          <p:nvPr>
            <p:ph type="title"/>
          </p:nvPr>
        </p:nvSpPr>
        <p:spPr>
          <a:xfrm>
            <a:off x="838200" y="241905"/>
            <a:ext cx="10515600" cy="1325563"/>
          </a:xfrm>
        </p:spPr>
        <p:txBody>
          <a:bodyPr/>
          <a:lstStyle/>
          <a:p>
            <a:pPr algn="ctr"/>
            <a:r>
              <a:rPr lang="en-US" b="1" dirty="0">
                <a:solidFill>
                  <a:srgbClr val="2363FB"/>
                </a:solidFill>
                <a:latin typeface="Proxima Nova" panose="02000506030000020004" pitchFamily="2" charset="0"/>
              </a:rPr>
              <a:t>EXAMPLE FINANCIALS</a:t>
            </a:r>
          </a:p>
        </p:txBody>
      </p:sp>
      <p:cxnSp>
        <p:nvCxnSpPr>
          <p:cNvPr id="5" name="Straight Connector 4">
            <a:extLst>
              <a:ext uri="{FF2B5EF4-FFF2-40B4-BE49-F238E27FC236}">
                <a16:creationId xmlns:a16="http://schemas.microsoft.com/office/drawing/2014/main" id="{028240DB-8CA7-2942-83AF-8676218AFFCE}"/>
              </a:ext>
            </a:extLst>
          </p:cNvPr>
          <p:cNvCxnSpPr/>
          <p:nvPr/>
        </p:nvCxnSpPr>
        <p:spPr>
          <a:xfrm>
            <a:off x="1673375" y="1540868"/>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15B8D675-BDC0-2244-9B8F-AF2E9CD6D234}"/>
              </a:ext>
            </a:extLst>
          </p:cNvPr>
          <p:cNvGrpSpPr/>
          <p:nvPr/>
        </p:nvGrpSpPr>
        <p:grpSpPr>
          <a:xfrm>
            <a:off x="1832517" y="2308858"/>
            <a:ext cx="8526965" cy="4519109"/>
            <a:chOff x="914750" y="2332561"/>
            <a:chExt cx="6861367" cy="3325405"/>
          </a:xfrm>
        </p:grpSpPr>
        <p:grpSp>
          <p:nvGrpSpPr>
            <p:cNvPr id="12" name="Group 11">
              <a:extLst>
                <a:ext uri="{FF2B5EF4-FFF2-40B4-BE49-F238E27FC236}">
                  <a16:creationId xmlns:a16="http://schemas.microsoft.com/office/drawing/2014/main" id="{45B917D2-9CCC-C041-A2BC-2C5215FCB9BC}"/>
                </a:ext>
              </a:extLst>
            </p:cNvPr>
            <p:cNvGrpSpPr/>
            <p:nvPr/>
          </p:nvGrpSpPr>
          <p:grpSpPr>
            <a:xfrm>
              <a:off x="1576039" y="2332561"/>
              <a:ext cx="6200078" cy="3325405"/>
              <a:chOff x="524107" y="2018371"/>
              <a:chExt cx="6114588" cy="3325405"/>
            </a:xfrm>
          </p:grpSpPr>
          <p:sp>
            <p:nvSpPr>
              <p:cNvPr id="8" name="Rounded Rectangle 7">
                <a:extLst>
                  <a:ext uri="{FF2B5EF4-FFF2-40B4-BE49-F238E27FC236}">
                    <a16:creationId xmlns:a16="http://schemas.microsoft.com/office/drawing/2014/main" id="{ABC9BACD-1373-CA4C-8629-03C591A4436D}"/>
                  </a:ext>
                </a:extLst>
              </p:cNvPr>
              <p:cNvSpPr/>
              <p:nvPr/>
            </p:nvSpPr>
            <p:spPr>
              <a:xfrm>
                <a:off x="524107" y="2018371"/>
                <a:ext cx="5029200" cy="269859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3">
                <a:extLst>
                  <a:ext uri="{FF2B5EF4-FFF2-40B4-BE49-F238E27FC236}">
                    <a16:creationId xmlns:a16="http://schemas.microsoft.com/office/drawing/2014/main" id="{2CC32147-84D4-744D-B99C-48F2D010C905}"/>
                  </a:ext>
                </a:extLst>
              </p:cNvPr>
              <p:cNvSpPr txBox="1">
                <a:spLocks/>
              </p:cNvSpPr>
              <p:nvPr/>
            </p:nvSpPr>
            <p:spPr>
              <a:xfrm>
                <a:off x="1043638" y="2978754"/>
                <a:ext cx="5595057" cy="2365022"/>
              </a:xfrm>
              <a:prstGeom prst="rect">
                <a:avLst/>
              </a:prstGeom>
              <a:noFill/>
            </p:spPr>
            <p:txBody>
              <a:bodyPr vert="horz" lIns="91440" tIns="45720" rIns="91440" bIns="45720" rtlCol="0" anchor="t">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pPr marL="514350" indent="-514350">
                  <a:buAutoNum type="arabicPeriod"/>
                </a:pPr>
                <a:r>
                  <a:rPr lang="en-US" sz="1800" dirty="0">
                    <a:solidFill>
                      <a:schemeClr val="tx1"/>
                    </a:solidFill>
                    <a:latin typeface="Proxima Nova" panose="02000506030000020004" pitchFamily="2" charset="0"/>
                    <a:cs typeface="Arial"/>
                  </a:rPr>
                  <a:t>New Hire: (Name, Role)</a:t>
                </a:r>
              </a:p>
              <a:p>
                <a:pPr marL="971550" lvl="1" indent="-514350">
                  <a:buFont typeface="Arial"/>
                  <a:buChar char="•"/>
                </a:pPr>
                <a:r>
                  <a:rPr lang="en-US" sz="1400" dirty="0">
                    <a:latin typeface="Proxima Nova" panose="02000506030000020004" pitchFamily="2" charset="0"/>
                    <a:cs typeface="Arial"/>
                  </a:rPr>
                  <a:t>X shares = Y%</a:t>
                </a:r>
              </a:p>
              <a:p>
                <a:pPr lvl="1"/>
                <a:endParaRPr lang="en-US" sz="1400" dirty="0">
                  <a:solidFill>
                    <a:schemeClr val="tx1"/>
                  </a:solidFill>
                  <a:latin typeface="Proxima Nova" panose="02000506030000020004" pitchFamily="2" charset="0"/>
                  <a:cs typeface="Arial"/>
                </a:endParaRPr>
              </a:p>
              <a:p>
                <a:pPr marL="514350" indent="-514350">
                  <a:buAutoNum type="arabicPeriod"/>
                </a:pPr>
                <a:r>
                  <a:rPr lang="en-US" sz="1800" dirty="0">
                    <a:solidFill>
                      <a:schemeClr val="tx1"/>
                    </a:solidFill>
                    <a:latin typeface="Proxima Nova" panose="02000506030000020004" pitchFamily="2" charset="0"/>
                    <a:cs typeface="Arial"/>
                  </a:rPr>
                  <a:t>Current Employee: (Name, Role)</a:t>
                </a:r>
              </a:p>
              <a:p>
                <a:pPr marL="971550" lvl="1" indent="-514350">
                  <a:buFont typeface="Arial"/>
                  <a:buChar char="•"/>
                </a:pPr>
                <a:r>
                  <a:rPr lang="en-US" sz="1400" dirty="0">
                    <a:latin typeface="Proxima Nova" panose="02000506030000020004" pitchFamily="2" charset="0"/>
                    <a:cs typeface="Arial"/>
                  </a:rPr>
                  <a:t>X shares = Y%</a:t>
                </a:r>
              </a:p>
              <a:p>
                <a:pPr marL="971550" lvl="1" indent="-514350">
                  <a:buFont typeface="Arial"/>
                  <a:buChar char="•"/>
                </a:pPr>
                <a:r>
                  <a:rPr lang="en-US" sz="1400" dirty="0">
                    <a:latin typeface="Proxima Nova" panose="02000506030000020004" pitchFamily="2" charset="0"/>
                    <a:cs typeface="Arial"/>
                  </a:rPr>
                  <a:t>Rationale (e.g. “Founding team member”)</a:t>
                </a:r>
              </a:p>
            </p:txBody>
          </p:sp>
          <p:grpSp>
            <p:nvGrpSpPr>
              <p:cNvPr id="9" name="Group 8">
                <a:extLst>
                  <a:ext uri="{FF2B5EF4-FFF2-40B4-BE49-F238E27FC236}">
                    <a16:creationId xmlns:a16="http://schemas.microsoft.com/office/drawing/2014/main" id="{F1F859AE-8C89-AF41-B8A1-E2447C5C5C59}"/>
                  </a:ext>
                </a:extLst>
              </p:cNvPr>
              <p:cNvGrpSpPr/>
              <p:nvPr/>
            </p:nvGrpSpPr>
            <p:grpSpPr>
              <a:xfrm>
                <a:off x="1529445" y="2219525"/>
                <a:ext cx="3018523" cy="599340"/>
                <a:chOff x="3574015" y="2539253"/>
                <a:chExt cx="2115867" cy="420114"/>
              </a:xfrm>
            </p:grpSpPr>
            <p:sp>
              <p:nvSpPr>
                <p:cNvPr id="10" name="Rectangle 9">
                  <a:extLst>
                    <a:ext uri="{FF2B5EF4-FFF2-40B4-BE49-F238E27FC236}">
                      <a16:creationId xmlns:a16="http://schemas.microsoft.com/office/drawing/2014/main" id="{6511CCDA-B6A1-764B-840B-A1D193981E1B}"/>
                    </a:ext>
                  </a:extLst>
                </p:cNvPr>
                <p:cNvSpPr/>
                <p:nvPr/>
              </p:nvSpPr>
              <p:spPr>
                <a:xfrm>
                  <a:off x="3574015" y="2539253"/>
                  <a:ext cx="2115867" cy="391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rgbClr val="989898"/>
                      </a:solidFill>
                      <a:latin typeface="Proxima Nova" panose="02000506030000020004" pitchFamily="2" charset="0"/>
                      <a:cs typeface="Arial Black"/>
                    </a:rPr>
                    <a:t>STOCK OPTION GRANTS</a:t>
                  </a:r>
                </a:p>
              </p:txBody>
            </p:sp>
            <p:sp>
              <p:nvSpPr>
                <p:cNvPr id="11" name="Rectangle 10">
                  <a:extLst>
                    <a:ext uri="{FF2B5EF4-FFF2-40B4-BE49-F238E27FC236}">
                      <a16:creationId xmlns:a16="http://schemas.microsoft.com/office/drawing/2014/main" id="{7E4965F0-5D2C-784D-8A76-F1977E152604}"/>
                    </a:ext>
                  </a:extLst>
                </p:cNvPr>
                <p:cNvSpPr/>
                <p:nvPr/>
              </p:nvSpPr>
              <p:spPr>
                <a:xfrm flipV="1">
                  <a:off x="3575824" y="2913648"/>
                  <a:ext cx="2112248" cy="45719"/>
                </a:xfrm>
                <a:prstGeom prst="rect">
                  <a:avLst/>
                </a:prstGeom>
                <a:solidFill>
                  <a:srgbClr val="F9EC3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latin typeface="Arial Black"/>
                    <a:cs typeface="Arial Black"/>
                  </a:endParaRPr>
                </a:p>
              </p:txBody>
            </p:sp>
          </p:grpSp>
        </p:grpSp>
        <p:pic>
          <p:nvPicPr>
            <p:cNvPr id="15" name="Graphic 14">
              <a:extLst>
                <a:ext uri="{FF2B5EF4-FFF2-40B4-BE49-F238E27FC236}">
                  <a16:creationId xmlns:a16="http://schemas.microsoft.com/office/drawing/2014/main" id="{006211D6-6B43-6246-A840-E1A5517253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4261" y="2539560"/>
              <a:ext cx="1322582" cy="1322582"/>
            </a:xfrm>
            <a:prstGeom prst="rect">
              <a:avLst/>
            </a:prstGeom>
          </p:spPr>
        </p:pic>
        <p:pic>
          <p:nvPicPr>
            <p:cNvPr id="17" name="Graphic 16">
              <a:extLst>
                <a:ext uri="{FF2B5EF4-FFF2-40B4-BE49-F238E27FC236}">
                  <a16:creationId xmlns:a16="http://schemas.microsoft.com/office/drawing/2014/main" id="{9C47A9B0-E20D-A64C-A3DC-A535E38895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750" y="3544927"/>
              <a:ext cx="1322582" cy="1322582"/>
            </a:xfrm>
            <a:prstGeom prst="rect">
              <a:avLst/>
            </a:prstGeom>
          </p:spPr>
        </p:pic>
      </p:grpSp>
    </p:spTree>
    <p:extLst>
      <p:ext uri="{BB962C8B-B14F-4D97-AF65-F5344CB8AC3E}">
        <p14:creationId xmlns:p14="http://schemas.microsoft.com/office/powerpoint/2010/main" val="123069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CC21E87-F5FA-C646-94A6-441DF17AF650}"/>
              </a:ext>
            </a:extLst>
          </p:cNvPr>
          <p:cNvGrpSpPr/>
          <p:nvPr/>
        </p:nvGrpSpPr>
        <p:grpSpPr>
          <a:xfrm>
            <a:off x="274546" y="2029699"/>
            <a:ext cx="5099515" cy="2698595"/>
            <a:chOff x="330302" y="1789619"/>
            <a:chExt cx="5099515" cy="2698595"/>
          </a:xfrm>
        </p:grpSpPr>
        <p:sp>
          <p:nvSpPr>
            <p:cNvPr id="11" name="Rounded Rectangle 10">
              <a:extLst>
                <a:ext uri="{FF2B5EF4-FFF2-40B4-BE49-F238E27FC236}">
                  <a16:creationId xmlns:a16="http://schemas.microsoft.com/office/drawing/2014/main" id="{25EA77C6-9F0A-DE4B-BAE5-135C202549BF}"/>
                </a:ext>
              </a:extLst>
            </p:cNvPr>
            <p:cNvSpPr/>
            <p:nvPr/>
          </p:nvSpPr>
          <p:spPr>
            <a:xfrm>
              <a:off x="330302" y="1789619"/>
              <a:ext cx="5099515" cy="269859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27FD754F-A85B-794E-945D-B92E5F44DB48}"/>
                </a:ext>
              </a:extLst>
            </p:cNvPr>
            <p:cNvSpPr txBox="1">
              <a:spLocks/>
            </p:cNvSpPr>
            <p:nvPr/>
          </p:nvSpPr>
          <p:spPr>
            <a:xfrm>
              <a:off x="645082" y="2276210"/>
              <a:ext cx="4784735" cy="1540933"/>
            </a:xfrm>
            <a:prstGeom prst="rect">
              <a:avLst/>
            </a:prstGeom>
            <a:noFill/>
          </p:spPr>
          <p:txBody>
            <a:bodyPr vert="horz" lIns="91440" tIns="45720" rIns="91440" bIns="45720" rtlCol="0" anchor="t">
              <a:noAutofit/>
            </a:bodyPr>
            <a:lstStyle>
              <a:lvl1pPr marL="0" indent="0" algn="l" defTabSz="477957" rtl="0" eaLnBrk="1" latinLnBrk="0" hangingPunct="1">
                <a:spcBef>
                  <a:spcPct val="0"/>
                </a:spcBef>
                <a:buNone/>
                <a:tabLst/>
                <a:defRPr sz="3763" b="1" kern="1200" cap="none">
                  <a:solidFill>
                    <a:schemeClr val="bg1"/>
                  </a:solidFill>
                  <a:latin typeface="+mj-lt"/>
                  <a:ea typeface="+mj-ea"/>
                  <a:cs typeface="+mj-cs"/>
                </a:defRPr>
              </a:lvl1pPr>
            </a:lstStyle>
            <a:p>
              <a:r>
                <a:rPr lang="en-US" sz="1800" dirty="0">
                  <a:solidFill>
                    <a:schemeClr val="tx1">
                      <a:lumMod val="75000"/>
                      <a:lumOff val="25000"/>
                    </a:schemeClr>
                  </a:solidFill>
                  <a:latin typeface="Proxima Nova" panose="02000506030000020004" pitchFamily="2" charset="0"/>
                  <a:cs typeface="Arial"/>
                </a:rPr>
                <a:t>Cash Balance: $N</a:t>
              </a:r>
            </a:p>
            <a:p>
              <a:r>
                <a:rPr lang="en-US" sz="1800" dirty="0">
                  <a:solidFill>
                    <a:schemeClr val="tx1">
                      <a:lumMod val="75000"/>
                      <a:lumOff val="25000"/>
                    </a:schemeClr>
                  </a:solidFill>
                  <a:latin typeface="Proxima Nova" panose="02000506030000020004" pitchFamily="2" charset="0"/>
                  <a:cs typeface="Arial"/>
                </a:rPr>
                <a:t>Cash Out Date: MM/YY</a:t>
              </a:r>
            </a:p>
            <a:p>
              <a:r>
                <a:rPr lang="en-US" sz="1800" dirty="0">
                  <a:solidFill>
                    <a:schemeClr val="tx1">
                      <a:lumMod val="75000"/>
                      <a:lumOff val="25000"/>
                    </a:schemeClr>
                  </a:solidFill>
                  <a:latin typeface="Proxima Nova" panose="02000506030000020004" pitchFamily="2" charset="0"/>
                  <a:cs typeface="Arial"/>
                </a:rPr>
                <a:t>Notable in (Month):</a:t>
              </a:r>
            </a:p>
            <a:p>
              <a:pPr marL="571500" indent="-571500">
                <a:buFont typeface="Arial"/>
                <a:buChar char="•"/>
              </a:pPr>
              <a:r>
                <a:rPr lang="en-US" sz="1600" b="0" dirty="0">
                  <a:solidFill>
                    <a:schemeClr val="tx1">
                      <a:lumMod val="75000"/>
                      <a:lumOff val="25000"/>
                    </a:schemeClr>
                  </a:solidFill>
                  <a:latin typeface="Proxima Nova" panose="02000506030000020004" pitchFamily="2" charset="0"/>
                  <a:cs typeface="Arial"/>
                </a:rPr>
                <a:t>e.g. “Increase in payroll, rent, legal fees”</a:t>
              </a:r>
            </a:p>
            <a:p>
              <a:pPr marL="571500" indent="-571500">
                <a:buFont typeface="Arial"/>
                <a:buChar char="•"/>
              </a:pPr>
              <a:r>
                <a:rPr lang="en-US" sz="1600" b="0" dirty="0">
                  <a:solidFill>
                    <a:schemeClr val="tx1">
                      <a:lumMod val="75000"/>
                      <a:lumOff val="25000"/>
                    </a:schemeClr>
                  </a:solidFill>
                  <a:latin typeface="Proxima Nova" panose="02000506030000020004" pitchFamily="2" charset="0"/>
                  <a:cs typeface="Arial"/>
                </a:rPr>
                <a:t>e.g. “Decrease in marketing spend: events, paid Facebook”</a:t>
              </a:r>
            </a:p>
          </p:txBody>
        </p:sp>
      </p:grpSp>
      <p:graphicFrame>
        <p:nvGraphicFramePr>
          <p:cNvPr id="6" name="Table 5">
            <a:extLst>
              <a:ext uri="{FF2B5EF4-FFF2-40B4-BE49-F238E27FC236}">
                <a16:creationId xmlns:a16="http://schemas.microsoft.com/office/drawing/2014/main" id="{0C483135-0898-C849-8FCA-044D217DDC10}"/>
              </a:ext>
            </a:extLst>
          </p:cNvPr>
          <p:cNvGraphicFramePr>
            <a:graphicFrameLocks noGrp="1"/>
          </p:cNvGraphicFramePr>
          <p:nvPr>
            <p:extLst>
              <p:ext uri="{D42A27DB-BD31-4B8C-83A1-F6EECF244321}">
                <p14:modId xmlns:p14="http://schemas.microsoft.com/office/powerpoint/2010/main" val="3535120575"/>
              </p:ext>
            </p:extLst>
          </p:nvPr>
        </p:nvGraphicFramePr>
        <p:xfrm>
          <a:off x="5769927" y="2169109"/>
          <a:ext cx="5923983" cy="2419773"/>
        </p:xfrm>
        <a:graphic>
          <a:graphicData uri="http://schemas.openxmlformats.org/drawingml/2006/table">
            <a:tbl>
              <a:tblPr firstRow="1" bandRow="1">
                <a:tableStyleId>{2D5ABB26-0587-4C30-8999-92F81FD0307C}</a:tableStyleId>
              </a:tblPr>
              <a:tblGrid>
                <a:gridCol w="1675369">
                  <a:extLst>
                    <a:ext uri="{9D8B030D-6E8A-4147-A177-3AD203B41FA5}">
                      <a16:colId xmlns:a16="http://schemas.microsoft.com/office/drawing/2014/main" val="20000"/>
                    </a:ext>
                  </a:extLst>
                </a:gridCol>
                <a:gridCol w="2085979">
                  <a:extLst>
                    <a:ext uri="{9D8B030D-6E8A-4147-A177-3AD203B41FA5}">
                      <a16:colId xmlns:a16="http://schemas.microsoft.com/office/drawing/2014/main" val="20001"/>
                    </a:ext>
                  </a:extLst>
                </a:gridCol>
                <a:gridCol w="2162635">
                  <a:extLst>
                    <a:ext uri="{9D8B030D-6E8A-4147-A177-3AD203B41FA5}">
                      <a16:colId xmlns:a16="http://schemas.microsoft.com/office/drawing/2014/main" val="20002"/>
                    </a:ext>
                  </a:extLst>
                </a:gridCol>
              </a:tblGrid>
              <a:tr h="0">
                <a:tc>
                  <a:txBody>
                    <a:bodyPr/>
                    <a:lstStyle/>
                    <a:p>
                      <a:endParaRPr lang="en-US" b="0" i="0" dirty="0">
                        <a:latin typeface="Proxima Nova"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63FB"/>
                    </a:solidFill>
                  </a:tcPr>
                </a:tc>
                <a:tc>
                  <a:txBody>
                    <a:bodyPr/>
                    <a:lstStyle/>
                    <a:p>
                      <a:pPr algn="ctr"/>
                      <a:r>
                        <a:rPr lang="en-US" b="1" i="0" dirty="0">
                          <a:solidFill>
                            <a:schemeClr val="bg1"/>
                          </a:solidFill>
                          <a:latin typeface="Proxima Nova" panose="02000506030000020004" pitchFamily="2" charset="0"/>
                        </a:rPr>
                        <a:t>(Month)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63FB"/>
                    </a:solidFill>
                  </a:tcPr>
                </a:tc>
                <a:tc>
                  <a:txBody>
                    <a:bodyPr/>
                    <a:lstStyle/>
                    <a:p>
                      <a:pPr algn="ctr"/>
                      <a:r>
                        <a:rPr lang="en-US" b="1" i="0" dirty="0">
                          <a:solidFill>
                            <a:schemeClr val="bg1"/>
                          </a:solidFill>
                          <a:latin typeface="Proxima Nova" panose="02000506030000020004" pitchFamily="2" charset="0"/>
                        </a:rPr>
                        <a:t>(Month)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63FB"/>
                    </a:solidFill>
                  </a:tcPr>
                </a:tc>
                <a:extLst>
                  <a:ext uri="{0D108BD9-81ED-4DB2-BD59-A6C34878D82A}">
                    <a16:rowId xmlns:a16="http://schemas.microsoft.com/office/drawing/2014/main" val="10000"/>
                  </a:ext>
                </a:extLst>
              </a:tr>
              <a:tr h="471311">
                <a:tc>
                  <a:txBody>
                    <a:bodyPr/>
                    <a:lstStyle/>
                    <a:p>
                      <a:r>
                        <a:rPr lang="en-US" b="1" i="0" dirty="0">
                          <a:latin typeface="Proxima Nova" panose="02000506030000020004" pitchFamily="2" charset="0"/>
                        </a:rPr>
                        <a:t>Revenue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0" i="0" dirty="0">
                          <a:latin typeface="Proxima Nova" panose="02000506030000020004"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0" i="0" dirty="0">
                          <a:latin typeface="Proxima Nova" panose="02000506030000020004"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8505">
                <a:tc>
                  <a:txBody>
                    <a:bodyPr/>
                    <a:lstStyle/>
                    <a:p>
                      <a:r>
                        <a:rPr lang="en-US" b="1" i="0" dirty="0">
                          <a:latin typeface="Proxima Nova" panose="02000506030000020004" pitchFamily="2" charset="0"/>
                        </a:rPr>
                        <a:t>Operating Expense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0" i="0" dirty="0">
                          <a:latin typeface="Proxima Nova" panose="02000506030000020004"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0" i="0" dirty="0">
                          <a:latin typeface="Proxima Nova" panose="02000506030000020004"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471311">
                <a:tc>
                  <a:txBody>
                    <a:bodyPr/>
                    <a:lstStyle/>
                    <a:p>
                      <a:r>
                        <a:rPr lang="en-US" b="1" i="0" dirty="0">
                          <a:latin typeface="Proxima Nova" panose="02000506030000020004" pitchFamily="2" charset="0"/>
                        </a:rPr>
                        <a:t>Net 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0" i="0" dirty="0">
                          <a:latin typeface="Proxima Nova" panose="02000506030000020004"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0" i="0" dirty="0">
                          <a:latin typeface="Proxima Nova" panose="02000506030000020004"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471311">
                <a:tc>
                  <a:txBody>
                    <a:bodyPr/>
                    <a:lstStyle/>
                    <a:p>
                      <a:r>
                        <a:rPr lang="en-US" b="1" i="0" dirty="0">
                          <a:latin typeface="Proxima Nova" panose="02000506030000020004" pitchFamily="2" charset="0"/>
                        </a:rPr>
                        <a:t>Cash Burn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0" i="0" dirty="0">
                          <a:latin typeface="Proxima Nova" panose="02000506030000020004"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0" i="0" dirty="0">
                          <a:latin typeface="Proxima Nova" panose="02000506030000020004"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itle 1">
            <a:extLst>
              <a:ext uri="{FF2B5EF4-FFF2-40B4-BE49-F238E27FC236}">
                <a16:creationId xmlns:a16="http://schemas.microsoft.com/office/drawing/2014/main" id="{C41277ED-53D8-9F4B-9DFF-71B159827E2B}"/>
              </a:ext>
            </a:extLst>
          </p:cNvPr>
          <p:cNvSpPr>
            <a:spLocks noGrp="1"/>
          </p:cNvSpPr>
          <p:nvPr>
            <p:ph type="title"/>
          </p:nvPr>
        </p:nvSpPr>
        <p:spPr>
          <a:xfrm>
            <a:off x="838200" y="141671"/>
            <a:ext cx="10515600" cy="1325563"/>
          </a:xfrm>
        </p:spPr>
        <p:txBody>
          <a:bodyPr/>
          <a:lstStyle/>
          <a:p>
            <a:pPr algn="ctr"/>
            <a:r>
              <a:rPr lang="en-US" b="1" dirty="0">
                <a:solidFill>
                  <a:srgbClr val="2363FB"/>
                </a:solidFill>
                <a:latin typeface="Proxima Nova" panose="02000506030000020004" pitchFamily="2" charset="0"/>
              </a:rPr>
              <a:t>EXAMPLE FINANCIALS</a:t>
            </a:r>
          </a:p>
        </p:txBody>
      </p:sp>
      <p:cxnSp>
        <p:nvCxnSpPr>
          <p:cNvPr id="10" name="Straight Connector 9">
            <a:extLst>
              <a:ext uri="{FF2B5EF4-FFF2-40B4-BE49-F238E27FC236}">
                <a16:creationId xmlns:a16="http://schemas.microsoft.com/office/drawing/2014/main" id="{7606B0D6-01F5-6A4D-8A26-E14F187C661F}"/>
              </a:ext>
            </a:extLst>
          </p:cNvPr>
          <p:cNvCxnSpPr/>
          <p:nvPr/>
        </p:nvCxnSpPr>
        <p:spPr>
          <a:xfrm>
            <a:off x="1654097" y="1434210"/>
            <a:ext cx="8694235" cy="0"/>
          </a:xfrm>
          <a:prstGeom prst="line">
            <a:avLst/>
          </a:prstGeom>
          <a:ln w="38100">
            <a:solidFill>
              <a:srgbClr val="F9EC3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0DDB7EC-D6B3-3342-A7CE-34630B8E129C}"/>
              </a:ext>
            </a:extLst>
          </p:cNvPr>
          <p:cNvSpPr/>
          <p:nvPr/>
        </p:nvSpPr>
        <p:spPr>
          <a:xfrm>
            <a:off x="0" y="5361431"/>
            <a:ext cx="12192000" cy="1496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6EA5B-5484-DA4E-8D87-DD3B31DC6EB1}"/>
              </a:ext>
            </a:extLst>
          </p:cNvPr>
          <p:cNvSpPr/>
          <p:nvPr/>
        </p:nvSpPr>
        <p:spPr>
          <a:xfrm>
            <a:off x="1778286" y="5848105"/>
            <a:ext cx="898003" cy="523220"/>
          </a:xfrm>
          <a:prstGeom prst="rect">
            <a:avLst/>
          </a:prstGeom>
        </p:spPr>
        <p:txBody>
          <a:bodyPr wrap="none">
            <a:spAutoFit/>
          </a:bodyPr>
          <a:lstStyle/>
          <a:p>
            <a:r>
              <a:rPr lang="en-US" sz="2800" b="1" dirty="0">
                <a:solidFill>
                  <a:srgbClr val="2363FB"/>
                </a:solidFill>
                <a:latin typeface="Proxima Nova" panose="02000506030000020004" pitchFamily="2" charset="0"/>
                <a:cs typeface="Arial"/>
              </a:rPr>
              <a:t>T I P</a:t>
            </a:r>
            <a:endParaRPr lang="en-US" sz="2800" dirty="0"/>
          </a:p>
        </p:txBody>
      </p:sp>
      <p:pic>
        <p:nvPicPr>
          <p:cNvPr id="14" name="Picture 13">
            <a:extLst>
              <a:ext uri="{FF2B5EF4-FFF2-40B4-BE49-F238E27FC236}">
                <a16:creationId xmlns:a16="http://schemas.microsoft.com/office/drawing/2014/main" id="{C7A6C302-D80A-424C-BD5F-F0A106A241BB}"/>
              </a:ext>
            </a:extLst>
          </p:cNvPr>
          <p:cNvPicPr>
            <a:picLocks noChangeAspect="1"/>
          </p:cNvPicPr>
          <p:nvPr/>
        </p:nvPicPr>
        <p:blipFill>
          <a:blip r:embed="rId3"/>
          <a:stretch>
            <a:fillRect/>
          </a:stretch>
        </p:blipFill>
        <p:spPr>
          <a:xfrm>
            <a:off x="607104" y="5536355"/>
            <a:ext cx="898003" cy="1122504"/>
          </a:xfrm>
          <a:prstGeom prst="rect">
            <a:avLst/>
          </a:prstGeom>
        </p:spPr>
      </p:pic>
      <p:sp>
        <p:nvSpPr>
          <p:cNvPr id="15" name="Rectangle 14">
            <a:extLst>
              <a:ext uri="{FF2B5EF4-FFF2-40B4-BE49-F238E27FC236}">
                <a16:creationId xmlns:a16="http://schemas.microsoft.com/office/drawing/2014/main" id="{F6228F5E-929B-7549-8373-7C8BB8B63B80}"/>
              </a:ext>
            </a:extLst>
          </p:cNvPr>
          <p:cNvSpPr/>
          <p:nvPr/>
        </p:nvSpPr>
        <p:spPr>
          <a:xfrm>
            <a:off x="3256155" y="5694216"/>
            <a:ext cx="8437755" cy="830997"/>
          </a:xfrm>
          <a:prstGeom prst="rect">
            <a:avLst/>
          </a:prstGeom>
        </p:spPr>
        <p:txBody>
          <a:bodyPr wrap="square">
            <a:spAutoFit/>
          </a:bodyPr>
          <a:lstStyle/>
          <a:p>
            <a:pPr lvl="0">
              <a:defRPr/>
            </a:pPr>
            <a:r>
              <a:rPr lang="en-US" sz="1600" i="1" dirty="0">
                <a:solidFill>
                  <a:srgbClr val="414141"/>
                </a:solidFill>
                <a:latin typeface="Proxima Nova Light" panose="02000506030000020004" pitchFamily="2" charset="0"/>
                <a:cs typeface="Arial"/>
              </a:rPr>
              <a:t>It’s often a good idea to put a note next to the Cash Balance or Cash Out Date lines that shares whether your burn is consistent with plan or you’re spending more/less aggressively.</a:t>
            </a:r>
          </a:p>
          <a:p>
            <a:endParaRPr lang="en-US" sz="1600" i="1" dirty="0">
              <a:latin typeface="Proxima Nova Light" panose="02000506030000020004" pitchFamily="2" charset="0"/>
            </a:endParaRPr>
          </a:p>
        </p:txBody>
      </p:sp>
    </p:spTree>
    <p:extLst>
      <p:ext uri="{BB962C8B-B14F-4D97-AF65-F5344CB8AC3E}">
        <p14:creationId xmlns:p14="http://schemas.microsoft.com/office/powerpoint/2010/main" val="2389008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24182</TotalTime>
  <Words>2685</Words>
  <Application>Microsoft Macintosh PowerPoint</Application>
  <PresentationFormat>Widescreen</PresentationFormat>
  <Paragraphs>420</Paragraphs>
  <Slides>33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Black</vt:lpstr>
      <vt:lpstr>Calibri</vt:lpstr>
      <vt:lpstr>Calibri Light</vt:lpstr>
      <vt:lpstr>Proxima Nova</vt:lpstr>
      <vt:lpstr>Proxima Nova Light</vt:lpstr>
      <vt:lpstr>Proxima Nova Semibold</vt:lpstr>
      <vt:lpstr>Office Theme</vt:lpstr>
      <vt:lpstr>PowerPoint Presentation</vt:lpstr>
      <vt:lpstr>SAVE TIME, COMMUNICATE BETTER, GET MORE DONE WITH YOUR BOARD.  </vt:lpstr>
      <vt:lpstr>PowerPoint Presentation</vt:lpstr>
      <vt:lpstr>PowerPoint Presentation</vt:lpstr>
      <vt:lpstr>AGENDA</vt:lpstr>
      <vt:lpstr>EXAMPLE HOUSEKEEPING</vt:lpstr>
      <vt:lpstr>EXAMPLE PROGRESS UPDATE</vt:lpstr>
      <vt:lpstr>EXAMPLE FINANCIALS</vt:lpstr>
      <vt:lpstr>EXAMPLE FINANCIALS</vt:lpstr>
      <vt:lpstr>TEAM UPDATE</vt:lpstr>
      <vt:lpstr>PowerPoint Presentation</vt:lpstr>
      <vt:lpstr>PowerPoint Presentation</vt:lpstr>
      <vt:lpstr>PowerPoint Presentation</vt:lpstr>
      <vt:lpstr>USER PERSONAS</vt:lpstr>
      <vt:lpstr>USER TESTING</vt:lpstr>
      <vt:lpstr>USER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sievers</dc:creator>
  <cp:lastModifiedBy>nicole sievers</cp:lastModifiedBy>
  <cp:revision>38</cp:revision>
  <dcterms:created xsi:type="dcterms:W3CDTF">2020-06-12T18:41:18Z</dcterms:created>
  <dcterms:modified xsi:type="dcterms:W3CDTF">2020-06-29T13:44:18Z</dcterms:modified>
</cp:coreProperties>
</file>